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3"/>
  </p:notesMasterIdLst>
  <p:handoutMasterIdLst>
    <p:handoutMasterId r:id="rId34"/>
  </p:handoutMasterIdLst>
  <p:sldIdLst>
    <p:sldId id="336" r:id="rId2"/>
    <p:sldId id="380" r:id="rId3"/>
    <p:sldId id="398" r:id="rId4"/>
    <p:sldId id="895" r:id="rId5"/>
    <p:sldId id="570" r:id="rId6"/>
    <p:sldId id="403" r:id="rId7"/>
    <p:sldId id="404" r:id="rId8"/>
    <p:sldId id="405" r:id="rId9"/>
    <p:sldId id="264" r:id="rId10"/>
    <p:sldId id="265" r:id="rId11"/>
    <p:sldId id="897" r:id="rId12"/>
    <p:sldId id="650" r:id="rId13"/>
    <p:sldId id="664" r:id="rId14"/>
    <p:sldId id="746" r:id="rId15"/>
    <p:sldId id="527" r:id="rId16"/>
    <p:sldId id="697" r:id="rId17"/>
    <p:sldId id="698" r:id="rId18"/>
    <p:sldId id="700" r:id="rId19"/>
    <p:sldId id="285" r:id="rId20"/>
    <p:sldId id="704" r:id="rId21"/>
    <p:sldId id="495" r:id="rId22"/>
    <p:sldId id="880" r:id="rId23"/>
    <p:sldId id="689" r:id="rId24"/>
    <p:sldId id="557" r:id="rId25"/>
    <p:sldId id="368" r:id="rId26"/>
    <p:sldId id="376" r:id="rId27"/>
    <p:sldId id="534" r:id="rId28"/>
    <p:sldId id="535" r:id="rId29"/>
    <p:sldId id="553" r:id="rId30"/>
    <p:sldId id="554" r:id="rId31"/>
    <p:sldId id="463" r:id="rId3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D3665F-24B5-764C-B66B-0616A269BA2F}">
          <p14:sldIdLst>
            <p14:sldId id="336"/>
            <p14:sldId id="380"/>
            <p14:sldId id="398"/>
            <p14:sldId id="895"/>
            <p14:sldId id="570"/>
            <p14:sldId id="403"/>
            <p14:sldId id="404"/>
            <p14:sldId id="405"/>
            <p14:sldId id="264"/>
            <p14:sldId id="265"/>
            <p14:sldId id="897"/>
            <p14:sldId id="650"/>
            <p14:sldId id="664"/>
            <p14:sldId id="746"/>
            <p14:sldId id="527"/>
            <p14:sldId id="697"/>
            <p14:sldId id="698"/>
            <p14:sldId id="700"/>
            <p14:sldId id="285"/>
            <p14:sldId id="704"/>
            <p14:sldId id="495"/>
            <p14:sldId id="880"/>
            <p14:sldId id="689"/>
            <p14:sldId id="557"/>
            <p14:sldId id="368"/>
            <p14:sldId id="376"/>
            <p14:sldId id="534"/>
            <p14:sldId id="535"/>
            <p14:sldId id="553"/>
            <p14:sldId id="554"/>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529DC"/>
    <a:srgbClr val="004890"/>
    <a:srgbClr val="427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9" autoAdjust="0"/>
    <p:restoredTop sz="80559" autoAdjust="0"/>
  </p:normalViewPr>
  <p:slideViewPr>
    <p:cSldViewPr snapToObjects="1">
      <p:cViewPr varScale="1">
        <p:scale>
          <a:sx n="104" d="100"/>
          <a:sy n="104" d="100"/>
        </p:scale>
        <p:origin x="2304" y="200"/>
      </p:cViewPr>
      <p:guideLst>
        <p:guide orient="horz" pos="2160"/>
        <p:guide pos="2880"/>
      </p:guideLst>
    </p:cSldViewPr>
  </p:slideViewPr>
  <p:outlineViewPr>
    <p:cViewPr>
      <p:scale>
        <a:sx n="33" d="100"/>
        <a:sy n="33" d="100"/>
      </p:scale>
      <p:origin x="0" y="1673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8" d="100"/>
          <a:sy n="78" d="100"/>
        </p:scale>
        <p:origin x="-33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B98C3A-D083-4E5B-A60A-D7EFAA1B624C}" type="datetimeFigureOut">
              <a:rPr lang="nl-NL" smtClean="0"/>
              <a:pPr/>
              <a:t>22-04-2021</a:t>
            </a:fld>
            <a:endParaRPr lang="nl-NL"/>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57850D-EA72-4F3F-930A-B7B076698AF3}" type="slidenum">
              <a:rPr lang="nl-NL" smtClean="0"/>
              <a:pPr/>
              <a:t>‹#›</a:t>
            </a:fld>
            <a:endParaRPr lang="nl-NL"/>
          </a:p>
        </p:txBody>
      </p:sp>
    </p:spTree>
    <p:extLst>
      <p:ext uri="{BB962C8B-B14F-4D97-AF65-F5344CB8AC3E}">
        <p14:creationId xmlns:p14="http://schemas.microsoft.com/office/powerpoint/2010/main" val="2474473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C24DCE4-9E54-4E4E-A534-595F71E05B70}" type="datetimeFigureOut">
              <a:rPr lang="nl-NL" smtClean="0"/>
              <a:pPr/>
              <a:t>22-04-2021</a:t>
            </a:fld>
            <a:endParaRPr lang="nl-NL"/>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CA19B4-3A96-4A65-85BC-00AC2E095AED}" type="slidenum">
              <a:rPr lang="nl-NL" smtClean="0"/>
              <a:pPr/>
              <a:t>‹#›</a:t>
            </a:fld>
            <a:endParaRPr lang="nl-NL"/>
          </a:p>
        </p:txBody>
      </p:sp>
    </p:spTree>
    <p:extLst>
      <p:ext uri="{BB962C8B-B14F-4D97-AF65-F5344CB8AC3E}">
        <p14:creationId xmlns:p14="http://schemas.microsoft.com/office/powerpoint/2010/main" val="270881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B6032D4-64BB-45B4-9FBB-D3F91CB97408}" type="slidenum">
              <a:rPr lang="en-US" altLang="nl-NL" sz="1200">
                <a:latin typeface="Arial" charset="0"/>
              </a:rPr>
              <a:pPr eaLnBrk="1" hangingPunct="1"/>
              <a:t>0</a:t>
            </a:fld>
            <a:endParaRPr lang="en-US" altLang="nl-NL" sz="1200">
              <a:latin typeface="Arial" charset="0"/>
            </a:endParaRPr>
          </a:p>
        </p:txBody>
      </p:sp>
      <p:sp>
        <p:nvSpPr>
          <p:cNvPr id="50178" name="Rectangle 2"/>
          <p:cNvSpPr>
            <a:spLocks noGrp="1" noRot="1" noChangeAspect="1" noChangeArrowheads="1" noTextEdit="1"/>
          </p:cNvSpPr>
          <p:nvPr>
            <p:ph type="sldImg"/>
          </p:nvPr>
        </p:nvSpPr>
        <p:spPr>
          <a:xfrm>
            <a:off x="917575" y="744538"/>
            <a:ext cx="4962525" cy="3722687"/>
          </a:xfrm>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p:txBody>
          <a:bodyPr/>
          <a:lstStyle/>
          <a:p>
            <a:pPr eaLnBrk="1" hangingPunct="1">
              <a:defRPr/>
            </a:pPr>
            <a:r>
              <a:rPr lang="nl-NL" dirty="0">
                <a:cs typeface="+mn-cs"/>
              </a:rPr>
              <a:t>[Onszelf voorstellen]</a:t>
            </a:r>
          </a:p>
        </p:txBody>
      </p:sp>
    </p:spTree>
    <p:extLst>
      <p:ext uri="{BB962C8B-B14F-4D97-AF65-F5344CB8AC3E}">
        <p14:creationId xmlns:p14="http://schemas.microsoft.com/office/powerpoint/2010/main" val="10840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01D4A768-23C6-2246-BC45-2BBC08368C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D3363A2-30AC-7A48-8C17-12A1FB5789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08483C31-4CF2-EE41-9415-32D592E3FE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9300" indent="-287338">
              <a:defRPr>
                <a:solidFill>
                  <a:schemeClr val="tx1"/>
                </a:solidFill>
                <a:latin typeface="Calibri" panose="020F0502020204030204" pitchFamily="34" charset="0"/>
                <a:ea typeface="ＭＳ Ｐゴシック" panose="020B0600070205080204" pitchFamily="34" charset="-128"/>
              </a:defRPr>
            </a:lvl2pPr>
            <a:lvl3pPr marL="1152525" indent="-230188">
              <a:defRPr>
                <a:solidFill>
                  <a:schemeClr val="tx1"/>
                </a:solidFill>
                <a:latin typeface="Calibri" panose="020F0502020204030204" pitchFamily="34" charset="0"/>
                <a:ea typeface="ＭＳ Ｐゴシック" panose="020B0600070205080204" pitchFamily="34" charset="-128"/>
              </a:defRPr>
            </a:lvl3pPr>
            <a:lvl4pPr marL="1612900" indent="-230188">
              <a:defRPr>
                <a:solidFill>
                  <a:schemeClr val="tx1"/>
                </a:solidFill>
                <a:latin typeface="Calibri" panose="020F0502020204030204" pitchFamily="34" charset="0"/>
                <a:ea typeface="ＭＳ Ｐゴシック" panose="020B0600070205080204" pitchFamily="34" charset="-128"/>
              </a:defRPr>
            </a:lvl4pPr>
            <a:lvl5pPr marL="2074863" indent="-230188">
              <a:defRPr>
                <a:solidFill>
                  <a:schemeClr val="tx1"/>
                </a:solidFill>
                <a:latin typeface="Calibri" panose="020F0502020204030204" pitchFamily="34" charset="0"/>
                <a:ea typeface="ＭＳ Ｐゴシック" panose="020B0600070205080204" pitchFamily="34" charset="-128"/>
              </a:defRPr>
            </a:lvl5pPr>
            <a:lvl6pPr marL="253206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8926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4646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903663" indent="-230188"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9A33578-2B5C-C741-A543-3B0A8CB6AD49}" type="slidenum">
              <a:rPr lang="en-GB" altLang="fr-FR" smtClean="0"/>
              <a:pPr/>
              <a:t>3</a:t>
            </a:fld>
            <a:endParaRPr lang="en-GB" altLang="fr-FR"/>
          </a:p>
        </p:txBody>
      </p:sp>
    </p:spTree>
    <p:extLst>
      <p:ext uri="{BB962C8B-B14F-4D97-AF65-F5344CB8AC3E}">
        <p14:creationId xmlns:p14="http://schemas.microsoft.com/office/powerpoint/2010/main" val="204789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19B4-3A96-4A65-85BC-00AC2E095AED}" type="slidenum">
              <a:rPr lang="nl-NL" smtClean="0"/>
              <a:t>12</a:t>
            </a:fld>
            <a:endParaRPr lang="nl-NL"/>
          </a:p>
        </p:txBody>
      </p:sp>
    </p:spTree>
    <p:extLst>
      <p:ext uri="{BB962C8B-B14F-4D97-AF65-F5344CB8AC3E}">
        <p14:creationId xmlns:p14="http://schemas.microsoft.com/office/powerpoint/2010/main" val="271821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nl-NL"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46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19B4-3A96-4A65-85BC-00AC2E095AED}" type="slidenum">
              <a:rPr lang="nl-NL" smtClean="0"/>
              <a:pPr/>
              <a:t>16</a:t>
            </a:fld>
            <a:endParaRPr lang="nl-NL"/>
          </a:p>
        </p:txBody>
      </p:sp>
    </p:spTree>
    <p:extLst>
      <p:ext uri="{BB962C8B-B14F-4D97-AF65-F5344CB8AC3E}">
        <p14:creationId xmlns:p14="http://schemas.microsoft.com/office/powerpoint/2010/main" val="230921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A19B4-3A96-4A65-85BC-00AC2E095AED}" type="slidenum">
              <a:rPr lang="nl-NL" smtClean="0"/>
              <a:pPr/>
              <a:t>19</a:t>
            </a:fld>
            <a:endParaRPr lang="nl-NL"/>
          </a:p>
        </p:txBody>
      </p:sp>
    </p:spTree>
    <p:extLst>
      <p:ext uri="{BB962C8B-B14F-4D97-AF65-F5344CB8AC3E}">
        <p14:creationId xmlns:p14="http://schemas.microsoft.com/office/powerpoint/2010/main" val="336620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19B4-3A96-4A65-85BC-00AC2E095AED}" type="slidenum">
              <a:rPr lang="nl-NL" smtClean="0"/>
              <a:t>20</a:t>
            </a:fld>
            <a:endParaRPr lang="nl-NL"/>
          </a:p>
        </p:txBody>
      </p:sp>
    </p:spTree>
    <p:extLst>
      <p:ext uri="{BB962C8B-B14F-4D97-AF65-F5344CB8AC3E}">
        <p14:creationId xmlns:p14="http://schemas.microsoft.com/office/powerpoint/2010/main" val="14796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488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A19B4-3A96-4A65-85BC-00AC2E095AED}" type="slidenum">
              <a:rPr lang="nl-NL" smtClean="0"/>
              <a:pPr/>
              <a:t>26</a:t>
            </a:fld>
            <a:endParaRPr lang="nl-NL"/>
          </a:p>
        </p:txBody>
      </p:sp>
    </p:spTree>
    <p:extLst>
      <p:ext uri="{BB962C8B-B14F-4D97-AF65-F5344CB8AC3E}">
        <p14:creationId xmlns:p14="http://schemas.microsoft.com/office/powerpoint/2010/main" val="762180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457200" y="1988840"/>
            <a:ext cx="7772400" cy="1280160"/>
          </a:xfrm>
        </p:spPr>
        <p:txBody>
          <a:bodyPr/>
          <a:lstStyle>
            <a:lvl1pPr algn="l">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57200" y="3552999"/>
            <a:ext cx="6400800" cy="1752600"/>
          </a:xfrm>
        </p:spPr>
        <p:txBody>
          <a:bodyPr>
            <a:normAutofit/>
          </a:bodyPr>
          <a:lstStyle>
            <a:lvl1pPr marL="0" indent="0" algn="l">
              <a:spcBef>
                <a:spcPts val="60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No Logo)">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5888D-9AB1-6B4D-8F49-EDCF20386FDE}" type="slidenum">
              <a:rPr lang="en-US" smtClean="0"/>
              <a:pPr/>
              <a:t>‹#›</a:t>
            </a:fld>
            <a:endParaRPr lang="en-US"/>
          </a:p>
        </p:txBody>
      </p:sp>
    </p:spTree>
    <p:extLst>
      <p:ext uri="{BB962C8B-B14F-4D97-AF65-F5344CB8AC3E}">
        <p14:creationId xmlns:p14="http://schemas.microsoft.com/office/powerpoint/2010/main" val="20304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077200" cy="868363"/>
          </a:xfrm>
        </p:spPr>
        <p:txBody>
          <a:bodyPr/>
          <a:lstStyle/>
          <a:p>
            <a:r>
              <a:rPr lang="en-US"/>
              <a:t>Click to edit Master title style</a:t>
            </a:r>
          </a:p>
        </p:txBody>
      </p:sp>
      <p:sp>
        <p:nvSpPr>
          <p:cNvPr id="3" name="Text Placeholder 2"/>
          <p:cNvSpPr>
            <a:spLocks noGrp="1"/>
          </p:cNvSpPr>
          <p:nvPr>
            <p:ph type="body" sz="half" idx="1"/>
          </p:nvPr>
        </p:nvSpPr>
        <p:spPr>
          <a:xfrm>
            <a:off x="457200" y="1295401"/>
            <a:ext cx="39624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1"/>
            <a:ext cx="39624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3124200" y="6245225"/>
            <a:ext cx="2895600" cy="476251"/>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408BE56-30BB-4C29-99CD-622CCF83A6AB}" type="slidenum">
              <a:rPr lang="en-US"/>
              <a:pPr>
                <a:defRPr/>
              </a:pPr>
              <a:t>‹#›</a:t>
            </a:fld>
            <a:endParaRPr lang="en-US"/>
          </a:p>
        </p:txBody>
      </p:sp>
    </p:spTree>
    <p:extLst>
      <p:ext uri="{BB962C8B-B14F-4D97-AF65-F5344CB8AC3E}">
        <p14:creationId xmlns:p14="http://schemas.microsoft.com/office/powerpoint/2010/main" val="365464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52"/>
            <a:ext cx="8229600" cy="1097280"/>
          </a:xfrm>
        </p:spPr>
        <p:txBody>
          <a:bodyPr/>
          <a:lstStyle/>
          <a:p>
            <a:r>
              <a:rPr lang="en-US" dirty="0"/>
              <a:t>Click to edit Master title style</a:t>
            </a:r>
          </a:p>
        </p:txBody>
      </p:sp>
      <p:sp>
        <p:nvSpPr>
          <p:cNvPr id="3" name="Content Placeholder 2"/>
          <p:cNvSpPr>
            <a:spLocks noGrp="1"/>
          </p:cNvSpPr>
          <p:nvPr>
            <p:ph idx="1"/>
          </p:nvPr>
        </p:nvSpPr>
        <p:spPr>
          <a:xfrm>
            <a:off x="457200" y="1484784"/>
            <a:ext cx="8229600" cy="4536505"/>
          </a:xfrm>
        </p:spPr>
        <p:txBody>
          <a:bodyPr/>
          <a:lstStyle>
            <a:lvl1pPr>
              <a:spcBef>
                <a:spcPts val="1400"/>
              </a:spcBef>
              <a:spcAft>
                <a:spcPts val="0"/>
              </a:spcAft>
              <a:defRPr/>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45888D-9AB1-6B4D-8F49-EDCF20386FD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400"/>
              </a:spcBef>
              <a:spcAft>
                <a:spcPts val="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045888D-9AB1-6B4D-8F49-EDCF20386FDE}" type="slidenum">
              <a:rPr lang="en-US" smtClean="0"/>
              <a:pPr/>
              <a:t>‹#›</a:t>
            </a:fld>
            <a:endParaRPr lang="en-US" dirty="0"/>
          </a:p>
        </p:txBody>
      </p:sp>
    </p:spTree>
    <p:extLst>
      <p:ext uri="{BB962C8B-B14F-4D97-AF65-F5344CB8AC3E}">
        <p14:creationId xmlns:p14="http://schemas.microsoft.com/office/powerpoint/2010/main" val="11038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29768" y="926224"/>
            <a:ext cx="3494160" cy="2718800"/>
          </a:xfrm>
        </p:spPr>
        <p:txBody>
          <a:bodyPr anchor="t">
            <a:normAutofit/>
          </a:bodyPr>
          <a:lstStyle>
            <a:lvl1pPr algn="l">
              <a:defRPr sz="32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29768" y="612648"/>
            <a:ext cx="3494160" cy="310896"/>
          </a:xfrm>
        </p:spPr>
        <p:txBody>
          <a:bodyPr anchor="b">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a:t>
            </a:fld>
            <a:endParaRPr lang="en-US"/>
          </a:p>
        </p:txBody>
      </p:sp>
    </p:spTree>
    <p:extLst>
      <p:ext uri="{BB962C8B-B14F-4D97-AF65-F5344CB8AC3E}">
        <p14:creationId xmlns:p14="http://schemas.microsoft.com/office/powerpoint/2010/main" val="3171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Midd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360"/>
            <a:ext cx="8229600" cy="1097280"/>
          </a:xfrm>
        </p:spPr>
        <p:txBody>
          <a:bodyPr anchor="ct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F045888D-9AB1-6B4D-8F49-EDCF20386FDE}" type="slidenum">
              <a:rPr lang="en-US" smtClean="0"/>
              <a:pPr/>
              <a:t>‹#›</a:t>
            </a:fld>
            <a:endParaRPr lang="en-US"/>
          </a:p>
        </p:txBody>
      </p:sp>
    </p:spTree>
    <p:extLst>
      <p:ext uri="{BB962C8B-B14F-4D97-AF65-F5344CB8AC3E}">
        <p14:creationId xmlns:p14="http://schemas.microsoft.com/office/powerpoint/2010/main" val="30752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4890">
                <a:alpha val="50000"/>
                <a:lumMod val="75000"/>
                <a:lumOff val="25000"/>
              </a:srgbClr>
            </a:gs>
            <a:gs pos="100000">
              <a:srgbClr val="004890"/>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301752"/>
            <a:ext cx="8229600" cy="109728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484784"/>
            <a:ext cx="8229600" cy="45365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68959" y="6099048"/>
            <a:ext cx="721280" cy="365760"/>
          </a:xfrm>
          <a:prstGeom prst="rect">
            <a:avLst/>
          </a:prstGeom>
        </p:spPr>
        <p:txBody>
          <a:bodyPr vert="horz" lIns="0" tIns="0" rIns="0" bIns="0" rtlCol="0" anchor="b"/>
          <a:lstStyle>
            <a:lvl1pPr algn="r">
              <a:defRPr sz="1200">
                <a:solidFill>
                  <a:srgbClr val="004890"/>
                </a:solidFill>
              </a:defRPr>
            </a:lvl1pPr>
          </a:lstStyle>
          <a:p>
            <a:fld id="{F045888D-9AB1-6B4D-8F49-EDCF20386F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9" r:id="rId8"/>
    <p:sldLayoutId id="2147483661" r:id="rId9"/>
    <p:sldLayoutId id="2147483655" r:id="rId10"/>
    <p:sldLayoutId id="2147483660" r:id="rId11"/>
    <p:sldLayoutId id="2147483656" r:id="rId12"/>
    <p:sldLayoutId id="2147483657"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b="1" kern="1200">
          <a:solidFill>
            <a:srgbClr val="004890"/>
          </a:solidFill>
          <a:latin typeface="+mj-lt"/>
          <a:ea typeface="+mj-ea"/>
          <a:cs typeface="+mj-cs"/>
        </a:defRPr>
      </a:lvl1pPr>
    </p:titleStyle>
    <p:bodyStyle>
      <a:lvl1pPr marL="342900" indent="-342900" algn="l" defTabSz="457200" rtl="0" eaLnBrk="1" latinLnBrk="0" hangingPunct="1">
        <a:spcBef>
          <a:spcPts val="16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6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dx.doi.org/10.1108/AJIM-12-2014-0173"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08/AJIM-12-2014-0173"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p:cNvSpPr>
          <p:nvPr/>
        </p:nvSpPr>
        <p:spPr bwMode="auto">
          <a:xfrm>
            <a:off x="609600" y="1583204"/>
            <a:ext cx="70104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itchFamily="34" charset="0"/>
                <a:ea typeface="ＭＳ Ｐゴシック" pitchFamily="34" charset="-128"/>
              </a:defRPr>
            </a:lvl1pPr>
            <a:lvl2pPr marL="742950" indent="-285750" defTabSz="457200" eaLnBrk="0" hangingPunct="0">
              <a:defRPr sz="2400">
                <a:solidFill>
                  <a:schemeClr val="tx1"/>
                </a:solidFill>
                <a:latin typeface="Calibri" pitchFamily="34" charset="0"/>
                <a:ea typeface="ＭＳ Ｐゴシック" pitchFamily="34" charset="-128"/>
              </a:defRPr>
            </a:lvl2pPr>
            <a:lvl3pPr marL="1143000" indent="-228600" defTabSz="457200" eaLnBrk="0" hangingPunct="0">
              <a:defRPr sz="2400">
                <a:solidFill>
                  <a:schemeClr val="tx1"/>
                </a:solidFill>
                <a:latin typeface="Calibri" pitchFamily="34" charset="0"/>
                <a:ea typeface="ＭＳ Ｐゴシック" pitchFamily="34" charset="-128"/>
              </a:defRPr>
            </a:lvl3pPr>
            <a:lvl4pPr marL="1600200" indent="-228600" defTabSz="457200" eaLnBrk="0" hangingPunct="0">
              <a:defRPr sz="2400">
                <a:solidFill>
                  <a:schemeClr val="tx1"/>
                </a:solidFill>
                <a:latin typeface="Calibri" pitchFamily="34" charset="0"/>
                <a:ea typeface="ＭＳ Ｐゴシック" pitchFamily="34" charset="-128"/>
              </a:defRPr>
            </a:lvl4pPr>
            <a:lvl5pPr marL="2057400" indent="-228600" defTabSz="4572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spcBef>
                <a:spcPct val="40000"/>
              </a:spcBef>
              <a:spcAft>
                <a:spcPct val="10000"/>
              </a:spcAft>
              <a:buFont typeface="Arial" charset="0"/>
              <a:buNone/>
            </a:pPr>
            <a:endParaRPr lang="nl-NL" altLang="nl-NL">
              <a:solidFill>
                <a:srgbClr val="0E3178"/>
              </a:solidFill>
            </a:endParaRPr>
          </a:p>
        </p:txBody>
      </p:sp>
      <p:sp>
        <p:nvSpPr>
          <p:cNvPr id="16387" name="Rectangle 5"/>
          <p:cNvSpPr>
            <a:spLocks noGrp="1"/>
          </p:cNvSpPr>
          <p:nvPr>
            <p:ph type="ctrTitle"/>
          </p:nvPr>
        </p:nvSpPr>
        <p:spPr>
          <a:xfrm>
            <a:off x="685800" y="1905000"/>
            <a:ext cx="7342584" cy="947936"/>
          </a:xfrm>
        </p:spPr>
        <p:txBody>
          <a:bodyPr>
            <a:normAutofit fontScale="90000"/>
          </a:bodyPr>
          <a:lstStyle/>
          <a:p>
            <a:pPr algn="ctr"/>
            <a:br>
              <a:rPr lang="en-US" dirty="0"/>
            </a:br>
            <a:br>
              <a:rPr lang="en-US" dirty="0"/>
            </a:br>
            <a:endParaRPr lang="en-US" altLang="nl-NL" dirty="0">
              <a:latin typeface="Calibri" pitchFamily="34" charset="0"/>
            </a:endParaRPr>
          </a:p>
        </p:txBody>
      </p:sp>
      <p:sp>
        <p:nvSpPr>
          <p:cNvPr id="5" name="Rectangle 3"/>
          <p:cNvSpPr txBox="1">
            <a:spLocks/>
          </p:cNvSpPr>
          <p:nvPr/>
        </p:nvSpPr>
        <p:spPr>
          <a:xfrm>
            <a:off x="718659" y="4152895"/>
            <a:ext cx="6400800" cy="792088"/>
          </a:xfrm>
          <a:prstGeom prst="rect">
            <a:avLst/>
          </a:prstGeom>
        </p:spPr>
        <p:txBody>
          <a:bodyPr vert="horz" lIns="91440" tIns="45720" rIns="91440" bIns="45720" rtlCol="0">
            <a:normAutofit/>
          </a:bodyPr>
          <a:lstStyle>
            <a:lvl1pPr marL="0" indent="0" algn="l" defTabSz="457200" rtl="0" eaLnBrk="1" latinLnBrk="0" hangingPunct="1">
              <a:spcBef>
                <a:spcPts val="600"/>
              </a:spcBef>
              <a:buFont typeface="Arial"/>
              <a:buNone/>
              <a:defRPr sz="1400" kern="1200">
                <a:solidFill>
                  <a:schemeClr val="bg1"/>
                </a:solidFill>
                <a:latin typeface="+mn-lt"/>
                <a:ea typeface="+mn-ea"/>
                <a:cs typeface="+mn-cs"/>
              </a:defRPr>
            </a:lvl1pPr>
            <a:lvl2pPr marL="457200" indent="0" algn="ctr" defTabSz="457200" rtl="0" eaLnBrk="1" latinLnBrk="0" hangingPunct="1">
              <a:spcBef>
                <a:spcPts val="600"/>
              </a:spcBef>
              <a:buFont typeface="Arial"/>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ltLang="nl-NL" dirty="0">
              <a:latin typeface="Calibri" pitchFamily="34" charset="0"/>
            </a:endParaRPr>
          </a:p>
          <a:p>
            <a:r>
              <a:rPr lang="en-US" altLang="nl-NL" sz="2400" dirty="0">
                <a:latin typeface="Calibri" pitchFamily="34" charset="0"/>
              </a:rPr>
              <a:t>Paul Wouters</a:t>
            </a:r>
          </a:p>
        </p:txBody>
      </p:sp>
      <p:sp>
        <p:nvSpPr>
          <p:cNvPr id="2" name="Rectangle 1">
            <a:extLst>
              <a:ext uri="{FF2B5EF4-FFF2-40B4-BE49-F238E27FC236}">
                <a16:creationId xmlns:a16="http://schemas.microsoft.com/office/drawing/2014/main" id="{8728DAF9-762D-2142-A2F2-173435313B43}"/>
              </a:ext>
            </a:extLst>
          </p:cNvPr>
          <p:cNvSpPr/>
          <p:nvPr/>
        </p:nvSpPr>
        <p:spPr>
          <a:xfrm>
            <a:off x="4357092" y="5589240"/>
            <a:ext cx="4572000" cy="646331"/>
          </a:xfrm>
          <a:prstGeom prst="rect">
            <a:avLst/>
          </a:prstGeom>
        </p:spPr>
        <p:txBody>
          <a:bodyPr>
            <a:spAutoFit/>
          </a:bodyPr>
          <a:lstStyle/>
          <a:p>
            <a:r>
              <a:rPr lang="de-DE" dirty="0" err="1">
                <a:solidFill>
                  <a:schemeClr val="bg1"/>
                </a:solidFill>
                <a:latin typeface="Verdana" pitchFamily="34" charset="0"/>
              </a:rPr>
              <a:t>AESIS 2021</a:t>
            </a:r>
          </a:p>
          <a:p>
            <a:r>
              <a:rPr lang="de-DE" dirty="0" err="1">
                <a:solidFill>
                  <a:schemeClr val="bg1"/>
                </a:solidFill>
                <a:latin typeface="Verdana" pitchFamily="34" charset="0"/>
              </a:rPr>
              <a:t>Spring Course Impact Strategies</a:t>
            </a:r>
          </a:p>
        </p:txBody>
      </p:sp>
      <p:graphicFrame>
        <p:nvGraphicFramePr>
          <p:cNvPr id="4" name="Table 3">
            <a:extLst>
              <a:ext uri="{FF2B5EF4-FFF2-40B4-BE49-F238E27FC236}">
                <a16:creationId xmlns:a16="http://schemas.microsoft.com/office/drawing/2014/main" id="{B785FD14-405B-8A4D-9F63-BC7A82D5472D}"/>
              </a:ext>
            </a:extLst>
          </p:cNvPr>
          <p:cNvGraphicFramePr>
            <a:graphicFrameLocks noGrp="1"/>
          </p:cNvGraphicFramePr>
          <p:nvPr>
            <p:extLst>
              <p:ext uri="{D42A27DB-BD31-4B8C-83A1-F6EECF244321}">
                <p14:modId xmlns:p14="http://schemas.microsoft.com/office/powerpoint/2010/main" val="2653008595"/>
              </p:ext>
            </p:extLst>
          </p:nvPr>
        </p:nvGraphicFramePr>
        <p:xfrm>
          <a:off x="609600" y="2101547"/>
          <a:ext cx="7924800" cy="1541130"/>
        </p:xfrm>
        <a:graphic>
          <a:graphicData uri="http://schemas.openxmlformats.org/drawingml/2006/table">
            <a:tbl>
              <a:tblPr/>
              <a:tblGrid>
                <a:gridCol w="7924800">
                  <a:extLst>
                    <a:ext uri="{9D8B030D-6E8A-4147-A177-3AD203B41FA5}">
                      <a16:colId xmlns:a16="http://schemas.microsoft.com/office/drawing/2014/main" val="3799447365"/>
                    </a:ext>
                  </a:extLst>
                </a:gridCol>
              </a:tblGrid>
              <a:tr h="1541130">
                <a:tc>
                  <a:txBody>
                    <a:bodyPr/>
                    <a:lstStyle/>
                    <a:p>
                      <a:r>
                        <a:rPr lang="en-GB" sz="3200" b="1">
                          <a:solidFill>
                            <a:schemeClr val="bg1"/>
                          </a:solidFill>
                          <a:effectLst/>
                          <a:latin typeface="+mn-lt"/>
                          <a:ea typeface="Verdana" panose="020B0604030504040204" pitchFamily="34" charset="0"/>
                          <a:cs typeface="Calibri" panose="020F0502020204030204" pitchFamily="34" charset="0"/>
                        </a:rPr>
                        <a:t>Open Science and Stakeholder Involvement</a:t>
                      </a:r>
                      <a:endParaRPr lang="en-GB" sz="3200">
                        <a:solidFill>
                          <a:schemeClr val="bg1"/>
                        </a:solidFill>
                        <a:effectLst/>
                        <a:latin typeface="+mn-lt"/>
                        <a:ea typeface="Verdana" panose="020B0604030504040204" pitchFamily="34" charset="0"/>
                        <a:cs typeface="Calibri" panose="020F050202020403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992438372"/>
                  </a:ext>
                </a:extLst>
              </a:tr>
            </a:tbl>
          </a:graphicData>
        </a:graphic>
      </p:graphicFrame>
    </p:spTree>
    <p:extLst>
      <p:ext uri="{BB962C8B-B14F-4D97-AF65-F5344CB8AC3E}">
        <p14:creationId xmlns:p14="http://schemas.microsoft.com/office/powerpoint/2010/main" val="37318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100A-3079-0F4A-BF2F-40A97D4665F1}"/>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B943DFF3-DA89-7842-9D2F-60E213DDCC35}"/>
              </a:ext>
            </a:extLst>
          </p:cNvPr>
          <p:cNvSpPr>
            <a:spLocks noGrp="1"/>
          </p:cNvSpPr>
          <p:nvPr>
            <p:ph idx="1"/>
          </p:nvPr>
        </p:nvSpPr>
        <p:spPr/>
        <p:txBody>
          <a:bodyPr/>
          <a:lstStyle/>
          <a:p>
            <a:r>
              <a:rPr lang="en-US" dirty="0"/>
              <a:t>Stimulate the bottom-up development of next generation metrics in the context of the practices that they are meant to indicate</a:t>
            </a:r>
          </a:p>
          <a:p>
            <a:r>
              <a:rPr lang="en-US" dirty="0"/>
              <a:t>Indicator frameworks that guide the development and use of indicators</a:t>
            </a:r>
          </a:p>
          <a:p>
            <a:r>
              <a:rPr lang="en-US" dirty="0"/>
              <a:t>Tool libraries / kits / boxes that are developed bottom-up need to be harvested and made available</a:t>
            </a:r>
          </a:p>
          <a:p>
            <a:r>
              <a:rPr lang="en-US" dirty="0"/>
              <a:t>Do NOT try to develop or impose ”OS Indicators” top-down </a:t>
            </a:r>
          </a:p>
        </p:txBody>
      </p:sp>
      <p:sp>
        <p:nvSpPr>
          <p:cNvPr id="4" name="Slide Number Placeholder 3">
            <a:extLst>
              <a:ext uri="{FF2B5EF4-FFF2-40B4-BE49-F238E27FC236}">
                <a16:creationId xmlns:a16="http://schemas.microsoft.com/office/drawing/2014/main" id="{75EF63AC-38EA-C442-BEE0-58839F862B75}"/>
              </a:ext>
            </a:extLst>
          </p:cNvPr>
          <p:cNvSpPr>
            <a:spLocks noGrp="1"/>
          </p:cNvSpPr>
          <p:nvPr>
            <p:ph type="sldNum" sz="quarter" idx="12"/>
          </p:nvPr>
        </p:nvSpPr>
        <p:spPr/>
        <p:txBody>
          <a:bodyPr/>
          <a:lstStyle/>
          <a:p>
            <a:fld id="{F045888D-9AB1-6B4D-8F49-EDCF20386FDE}" type="slidenum">
              <a:rPr lang="en-US" smtClean="0"/>
              <a:pPr/>
              <a:t>9</a:t>
            </a:fld>
            <a:endParaRPr lang="en-US" dirty="0"/>
          </a:p>
        </p:txBody>
      </p:sp>
    </p:spTree>
    <p:extLst>
      <p:ext uri="{BB962C8B-B14F-4D97-AF65-F5344CB8AC3E}">
        <p14:creationId xmlns:p14="http://schemas.microsoft.com/office/powerpoint/2010/main" val="212341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96D3-A0D9-0C4A-B9C4-B6B73BB03C76}"/>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7D21D5CE-A172-9F45-9E59-60C526AE02A0}"/>
              </a:ext>
            </a:extLst>
          </p:cNvPr>
          <p:cNvSpPr>
            <a:spLocks noGrp="1"/>
          </p:cNvSpPr>
          <p:nvPr>
            <p:ph idx="1"/>
          </p:nvPr>
        </p:nvSpPr>
        <p:spPr>
          <a:xfrm>
            <a:off x="457200" y="1160747"/>
            <a:ext cx="8229600" cy="4536505"/>
          </a:xfrm>
        </p:spPr>
        <p:txBody>
          <a:bodyPr>
            <a:normAutofit fontScale="85000" lnSpcReduction="10000"/>
          </a:bodyPr>
          <a:lstStyle/>
          <a:p>
            <a:pPr marL="0" indent="0">
              <a:buNone/>
            </a:pPr>
            <a:r>
              <a:rPr lang="en-US" dirty="0"/>
              <a:t>Funding agencies, research performing organizations, publishers, and policy makers work together to prioritize </a:t>
            </a:r>
            <a:r>
              <a:rPr lang="en-US" b="1" dirty="0"/>
              <a:t>a four-fold approach to open science</a:t>
            </a:r>
            <a:r>
              <a:rPr lang="en-US" dirty="0"/>
              <a:t>:</a:t>
            </a:r>
          </a:p>
          <a:p>
            <a:r>
              <a:rPr lang="en-US" b="1" dirty="0"/>
              <a:t>creating novel infrastructures</a:t>
            </a:r>
            <a:r>
              <a:rPr lang="en-US" dirty="0"/>
              <a:t> to enable effective and efficient knowledge sharing at all points of the research cycle. </a:t>
            </a:r>
          </a:p>
          <a:p>
            <a:r>
              <a:rPr lang="en-US" b="1" dirty="0"/>
              <a:t>building open knowledge practice capabilities</a:t>
            </a:r>
            <a:r>
              <a:rPr lang="en-US" dirty="0"/>
              <a:t> in all scholarly communities.</a:t>
            </a:r>
          </a:p>
          <a:p>
            <a:r>
              <a:rPr lang="en-US" b="1" dirty="0"/>
              <a:t>investing in best practices and exemplary initiatives</a:t>
            </a:r>
            <a:r>
              <a:rPr lang="en-US" dirty="0"/>
              <a:t> in knowledge sharing which are transformative in their field.</a:t>
            </a:r>
          </a:p>
          <a:p>
            <a:r>
              <a:rPr lang="en-US" b="1" dirty="0"/>
              <a:t>including these open knowledge practices in the reward and incentive systems</a:t>
            </a:r>
            <a:r>
              <a:rPr lang="en-US" dirty="0"/>
              <a:t> at national and European levels and removing performance indicators that act as barriers to engagement. </a:t>
            </a:r>
          </a:p>
        </p:txBody>
      </p:sp>
      <p:sp>
        <p:nvSpPr>
          <p:cNvPr id="4" name="Slide Number Placeholder 3">
            <a:extLst>
              <a:ext uri="{FF2B5EF4-FFF2-40B4-BE49-F238E27FC236}">
                <a16:creationId xmlns:a16="http://schemas.microsoft.com/office/drawing/2014/main" id="{28193927-0249-BC46-915C-D847F82CCDB3}"/>
              </a:ext>
            </a:extLst>
          </p:cNvPr>
          <p:cNvSpPr>
            <a:spLocks noGrp="1"/>
          </p:cNvSpPr>
          <p:nvPr>
            <p:ph type="sldNum" sz="quarter" idx="12"/>
          </p:nvPr>
        </p:nvSpPr>
        <p:spPr/>
        <p:txBody>
          <a:bodyPr/>
          <a:lstStyle/>
          <a:p>
            <a:fld id="{F045888D-9AB1-6B4D-8F49-EDCF20386FDE}" type="slidenum">
              <a:rPr lang="en-US" smtClean="0"/>
              <a:pPr/>
              <a:t>10</a:t>
            </a:fld>
            <a:endParaRPr lang="en-US" dirty="0"/>
          </a:p>
        </p:txBody>
      </p:sp>
    </p:spTree>
    <p:extLst>
      <p:ext uri="{BB962C8B-B14F-4D97-AF65-F5344CB8AC3E}">
        <p14:creationId xmlns:p14="http://schemas.microsoft.com/office/powerpoint/2010/main" val="59164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Initiative for Open Citations (I4OC)</a:t>
            </a:r>
            <a:endParaRPr lang="nl-NL" dirty="0"/>
          </a:p>
        </p:txBody>
      </p:sp>
      <p:sp>
        <p:nvSpPr>
          <p:cNvPr id="4" name="Slide Number Placeholder 3"/>
          <p:cNvSpPr>
            <a:spLocks noGrp="1"/>
          </p:cNvSpPr>
          <p:nvPr>
            <p:ph type="sldNum" sz="quarter" idx="12"/>
          </p:nvPr>
        </p:nvSpPr>
        <p:spPr/>
        <p:txBody>
          <a:bodyPr/>
          <a:lstStyle/>
          <a:p>
            <a:fld id="{F045888D-9AB1-6B4D-8F49-EDCF20386FDE}" type="slidenum">
              <a:rPr lang="en-US" smtClean="0"/>
              <a:pPr/>
              <a:t>11</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17170" y="1714501"/>
            <a:ext cx="5380088" cy="218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486149" y="2930666"/>
            <a:ext cx="5390363" cy="289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672" y="1018700"/>
            <a:ext cx="2443163" cy="117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7115B4F5-99C3-4959-8B5A-9992109857D4}"/>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113638" y="2701576"/>
            <a:ext cx="3733787" cy="320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0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B26BAA-F1A4-4B7D-A515-1FB0F2A3F5F2}"/>
              </a:ext>
            </a:extLst>
          </p:cNvPr>
          <p:cNvSpPr>
            <a:spLocks noGrp="1"/>
          </p:cNvSpPr>
          <p:nvPr>
            <p:ph type="title"/>
          </p:nvPr>
        </p:nvSpPr>
        <p:spPr/>
        <p:txBody>
          <a:bodyPr/>
          <a:lstStyle/>
          <a:p>
            <a:r>
              <a:rPr lang="en-US" dirty="0" err="1"/>
              <a:t>OpenCitations</a:t>
            </a:r>
            <a:r>
              <a:rPr lang="en-US" dirty="0"/>
              <a:t> Corpus</a:t>
            </a:r>
          </a:p>
        </p:txBody>
      </p:sp>
      <p:sp>
        <p:nvSpPr>
          <p:cNvPr id="4" name="Slide Number Placeholder 3">
            <a:extLst>
              <a:ext uri="{FF2B5EF4-FFF2-40B4-BE49-F238E27FC236}">
                <a16:creationId xmlns:a16="http://schemas.microsoft.com/office/drawing/2014/main" id="{9E628245-EC83-424D-A723-152ED9C9FC14}"/>
              </a:ext>
            </a:extLst>
          </p:cNvPr>
          <p:cNvSpPr>
            <a:spLocks noGrp="1"/>
          </p:cNvSpPr>
          <p:nvPr>
            <p:ph type="sldNum" sz="quarter" idx="12"/>
          </p:nvPr>
        </p:nvSpPr>
        <p:spPr/>
        <p:txBody>
          <a:bodyPr/>
          <a:lstStyle/>
          <a:p>
            <a:fld id="{F045888D-9AB1-6B4D-8F49-EDCF20386FDE}" type="slidenum">
              <a:rPr lang="en-US" smtClean="0"/>
              <a:pPr/>
              <a:t>12</a:t>
            </a:fld>
            <a:endParaRPr lang="en-US"/>
          </a:p>
        </p:txBody>
      </p:sp>
      <p:pic>
        <p:nvPicPr>
          <p:cNvPr id="6" name="Picture 5">
            <a:extLst>
              <a:ext uri="{FF2B5EF4-FFF2-40B4-BE49-F238E27FC236}">
                <a16:creationId xmlns:a16="http://schemas.microsoft.com/office/drawing/2014/main" id="{55CED94B-B054-4D5D-92F3-6EF26DA672E1}"/>
              </a:ext>
            </a:extLst>
          </p:cNvPr>
          <p:cNvPicPr>
            <a:picLocks noChangeAspect="1"/>
          </p:cNvPicPr>
          <p:nvPr/>
        </p:nvPicPr>
        <p:blipFill rotWithShape="1">
          <a:blip r:embed="rId3"/>
          <a:srcRect l="19500" t="18759" r="37750"/>
          <a:stretch/>
        </p:blipFill>
        <p:spPr>
          <a:xfrm>
            <a:off x="199270" y="1940814"/>
            <a:ext cx="3909060" cy="3959091"/>
          </a:xfrm>
          <a:prstGeom prst="rect">
            <a:avLst/>
          </a:prstGeom>
        </p:spPr>
      </p:pic>
      <p:pic>
        <p:nvPicPr>
          <p:cNvPr id="7" name="Picture 6">
            <a:extLst>
              <a:ext uri="{FF2B5EF4-FFF2-40B4-BE49-F238E27FC236}">
                <a16:creationId xmlns:a16="http://schemas.microsoft.com/office/drawing/2014/main" id="{2DACA7CE-7D6F-4A2C-A486-B50FDF6136B6}"/>
              </a:ext>
            </a:extLst>
          </p:cNvPr>
          <p:cNvPicPr>
            <a:picLocks noChangeAspect="1"/>
          </p:cNvPicPr>
          <p:nvPr/>
        </p:nvPicPr>
        <p:blipFill rotWithShape="1">
          <a:blip r:embed="rId4"/>
          <a:srcRect l="4962" t="27249" r="72250" b="22089"/>
          <a:stretch/>
        </p:blipFill>
        <p:spPr>
          <a:xfrm>
            <a:off x="3815938" y="1683736"/>
            <a:ext cx="2668483" cy="3161704"/>
          </a:xfrm>
          <a:prstGeom prst="rect">
            <a:avLst/>
          </a:prstGeom>
        </p:spPr>
      </p:pic>
      <p:pic>
        <p:nvPicPr>
          <p:cNvPr id="8" name="Picture 7">
            <a:extLst>
              <a:ext uri="{FF2B5EF4-FFF2-40B4-BE49-F238E27FC236}">
                <a16:creationId xmlns:a16="http://schemas.microsoft.com/office/drawing/2014/main" id="{98A068D0-E3D0-4873-8550-5106F851F7DF}"/>
              </a:ext>
            </a:extLst>
          </p:cNvPr>
          <p:cNvPicPr>
            <a:picLocks noChangeAspect="1"/>
          </p:cNvPicPr>
          <p:nvPr/>
        </p:nvPicPr>
        <p:blipFill rotWithShape="1">
          <a:blip r:embed="rId4"/>
          <a:srcRect l="53250" t="66887" r="23963" b="980"/>
          <a:stretch/>
        </p:blipFill>
        <p:spPr>
          <a:xfrm>
            <a:off x="6416277" y="3842766"/>
            <a:ext cx="2668366" cy="2005349"/>
          </a:xfrm>
          <a:prstGeom prst="rect">
            <a:avLst/>
          </a:prstGeom>
        </p:spPr>
      </p:pic>
      <p:sp>
        <p:nvSpPr>
          <p:cNvPr id="9" name="TextBox 8">
            <a:extLst>
              <a:ext uri="{FF2B5EF4-FFF2-40B4-BE49-F238E27FC236}">
                <a16:creationId xmlns:a16="http://schemas.microsoft.com/office/drawing/2014/main" id="{A47A2EBE-491A-4A85-A226-D1783BA4FB51}"/>
              </a:ext>
            </a:extLst>
          </p:cNvPr>
          <p:cNvSpPr txBox="1"/>
          <p:nvPr/>
        </p:nvSpPr>
        <p:spPr>
          <a:xfrm>
            <a:off x="4108330" y="5669072"/>
            <a:ext cx="2083700" cy="253916"/>
          </a:xfrm>
          <a:prstGeom prst="rect">
            <a:avLst/>
          </a:prstGeom>
          <a:noFill/>
        </p:spPr>
        <p:txBody>
          <a:bodyPr wrap="square" rtlCol="0">
            <a:spAutoFit/>
          </a:bodyPr>
          <a:lstStyle/>
          <a:p>
            <a:r>
              <a:rPr lang="nl-NL" sz="1050" dirty="0"/>
              <a:t>Nature, 2013, 502, 295–297</a:t>
            </a:r>
            <a:endParaRPr lang="en-US" sz="1050" dirty="0"/>
          </a:p>
        </p:txBody>
      </p:sp>
      <p:pic>
        <p:nvPicPr>
          <p:cNvPr id="10" name="Picture 9">
            <a:extLst>
              <a:ext uri="{FF2B5EF4-FFF2-40B4-BE49-F238E27FC236}">
                <a16:creationId xmlns:a16="http://schemas.microsoft.com/office/drawing/2014/main" id="{E32CB662-A37F-4FD8-A38C-733DD64D4FEC}"/>
              </a:ext>
            </a:extLst>
          </p:cNvPr>
          <p:cNvPicPr>
            <a:picLocks noChangeAspect="1"/>
          </p:cNvPicPr>
          <p:nvPr/>
        </p:nvPicPr>
        <p:blipFill rotWithShape="1">
          <a:blip r:embed="rId5"/>
          <a:srcRect l="12504" t="32470" r="76996" b="47594"/>
          <a:stretch/>
        </p:blipFill>
        <p:spPr>
          <a:xfrm>
            <a:off x="7200488" y="1211483"/>
            <a:ext cx="1536943" cy="1555202"/>
          </a:xfrm>
          <a:prstGeom prst="rect">
            <a:avLst/>
          </a:prstGeom>
        </p:spPr>
      </p:pic>
    </p:spTree>
    <p:extLst>
      <p:ext uri="{BB962C8B-B14F-4D97-AF65-F5344CB8AC3E}">
        <p14:creationId xmlns:p14="http://schemas.microsoft.com/office/powerpoint/2010/main" val="149240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45888D-9AB1-6B4D-8F49-EDCF20386FDE}" type="slidenum">
              <a:rPr lang="en-US" smtClean="0"/>
              <a:pPr/>
              <a:t>13</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546194" y="1111132"/>
            <a:ext cx="6051613" cy="463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48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Stakeholder involvement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045888D-9AB1-6B4D-8F49-EDCF20386FDE}" type="slidenum">
              <a:rPr lang="en-US" smtClean="0"/>
              <a:pPr/>
              <a:t>14</a:t>
            </a:fld>
            <a:endParaRPr lang="en-US" dirty="0"/>
          </a:p>
        </p:txBody>
      </p:sp>
    </p:spTree>
    <p:extLst>
      <p:ext uri="{BB962C8B-B14F-4D97-AF65-F5344CB8AC3E}">
        <p14:creationId xmlns:p14="http://schemas.microsoft.com/office/powerpoint/2010/main" val="35417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F411-F3B2-684C-A516-B62C252A7CFD}"/>
              </a:ext>
            </a:extLst>
          </p:cNvPr>
          <p:cNvSpPr>
            <a:spLocks noGrp="1"/>
          </p:cNvSpPr>
          <p:nvPr>
            <p:ph type="title"/>
          </p:nvPr>
        </p:nvSpPr>
        <p:spPr/>
        <p:txBody>
          <a:bodyPr/>
          <a:lstStyle/>
          <a:p>
            <a:r>
              <a:rPr lang="nl-NL" dirty="0" err="1"/>
              <a:t>Evaluative</a:t>
            </a:r>
            <a:r>
              <a:rPr lang="nl-NL" dirty="0"/>
              <a:t> </a:t>
            </a:r>
            <a:r>
              <a:rPr lang="nl-NL" dirty="0" err="1"/>
              <a:t>Inquiry</a:t>
            </a:r>
            <a:endParaRPr lang="nl-NL" dirty="0"/>
          </a:p>
        </p:txBody>
      </p:sp>
      <p:sp>
        <p:nvSpPr>
          <p:cNvPr id="3" name="Text Placeholder 2">
            <a:extLst>
              <a:ext uri="{FF2B5EF4-FFF2-40B4-BE49-F238E27FC236}">
                <a16:creationId xmlns:a16="http://schemas.microsoft.com/office/drawing/2014/main" id="{18C304C0-AE94-E340-8768-AC064692A1F3}"/>
              </a:ext>
            </a:extLst>
          </p:cNvPr>
          <p:cNvSpPr>
            <a:spLocks noGrp="1"/>
          </p:cNvSpPr>
          <p:nvPr>
            <p:ph type="body" idx="1"/>
          </p:nvPr>
        </p:nvSpPr>
        <p:spPr>
          <a:xfrm>
            <a:off x="827584" y="1385756"/>
            <a:ext cx="7488832" cy="4536505"/>
          </a:xfrm>
        </p:spPr>
        <p:txBody>
          <a:bodyPr>
            <a:normAutofit/>
          </a:bodyPr>
          <a:lstStyle/>
          <a:p>
            <a:pPr lvl="0">
              <a:buFont typeface="Arial" panose="020B0604020202020204" pitchFamily="34" charset="0"/>
              <a:buChar char="•"/>
            </a:pPr>
            <a:r>
              <a:rPr lang="en-US" dirty="0">
                <a:solidFill>
                  <a:srgbClr val="1F497D"/>
                </a:solidFill>
                <a:latin typeface="Calibri" pitchFamily="34" charset="0"/>
              </a:rPr>
              <a:t>Rethinking research excellence and academic quality. </a:t>
            </a:r>
          </a:p>
          <a:p>
            <a:pPr lvl="0">
              <a:buFont typeface="Arial" panose="020B0604020202020204" pitchFamily="34" charset="0"/>
              <a:buChar char="•"/>
            </a:pPr>
            <a:r>
              <a:rPr lang="en-US" dirty="0">
                <a:solidFill>
                  <a:srgbClr val="1F497D"/>
                </a:solidFill>
                <a:latin typeface="Calibri" pitchFamily="34" charset="0"/>
              </a:rPr>
              <a:t>Research quality is not just an academic issue, but relevant to policy, professional networks and societal domains. </a:t>
            </a:r>
          </a:p>
          <a:p>
            <a:pPr lvl="0">
              <a:buFont typeface="Arial" panose="020B0604020202020204" pitchFamily="34" charset="0"/>
              <a:buChar char="•"/>
            </a:pPr>
            <a:r>
              <a:rPr lang="en-US" dirty="0">
                <a:solidFill>
                  <a:srgbClr val="1F497D"/>
                </a:solidFill>
                <a:latin typeface="Calibri" pitchFamily="34" charset="0"/>
              </a:rPr>
              <a:t>Metric analyses offer limited understanding of reality. A portfolio of different methodologies offers additional perspectives. </a:t>
            </a:r>
          </a:p>
          <a:p>
            <a:pPr lvl="0">
              <a:buFont typeface="Arial" panose="020B0604020202020204" pitchFamily="34" charset="0"/>
              <a:buChar char="•"/>
            </a:pPr>
            <a:r>
              <a:rPr lang="en-US" dirty="0">
                <a:solidFill>
                  <a:srgbClr val="1F497D"/>
                </a:solidFill>
                <a:latin typeface="Calibri" pitchFamily="34" charset="0"/>
              </a:rPr>
              <a:t>Evaluations are often used as accountability tools. As such they don’t enable organizational learning. The evaluative inquiry aspires to both.</a:t>
            </a:r>
          </a:p>
        </p:txBody>
      </p:sp>
    </p:spTree>
    <p:extLst>
      <p:ext uri="{BB962C8B-B14F-4D97-AF65-F5344CB8AC3E}">
        <p14:creationId xmlns:p14="http://schemas.microsoft.com/office/powerpoint/2010/main" val="28013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E29A-D1C3-0D4A-9265-950188544F14}"/>
              </a:ext>
            </a:extLst>
          </p:cNvPr>
          <p:cNvSpPr>
            <a:spLocks noGrp="1"/>
          </p:cNvSpPr>
          <p:nvPr>
            <p:ph type="title"/>
          </p:nvPr>
        </p:nvSpPr>
        <p:spPr/>
        <p:txBody>
          <a:bodyPr/>
          <a:lstStyle/>
          <a:p>
            <a:r>
              <a:rPr lang="en-US" dirty="0"/>
              <a:t>The Evaluative Inquiry’s method</a:t>
            </a:r>
          </a:p>
        </p:txBody>
      </p:sp>
      <p:graphicFrame>
        <p:nvGraphicFramePr>
          <p:cNvPr id="5" name="Content Placeholder 4">
            <a:extLst>
              <a:ext uri="{FF2B5EF4-FFF2-40B4-BE49-F238E27FC236}">
                <a16:creationId xmlns:a16="http://schemas.microsoft.com/office/drawing/2014/main" id="{A0653901-416E-6740-B3DD-49D5C89DA995}"/>
              </a:ext>
            </a:extLst>
          </p:cNvPr>
          <p:cNvGraphicFramePr>
            <a:graphicFrameLocks noGrp="1"/>
          </p:cNvGraphicFramePr>
          <p:nvPr>
            <p:ph idx="1"/>
          </p:nvPr>
        </p:nvGraphicFramePr>
        <p:xfrm>
          <a:off x="1096645" y="1399032"/>
          <a:ext cx="6950710" cy="4980669"/>
        </p:xfrm>
        <a:graphic>
          <a:graphicData uri="http://schemas.openxmlformats.org/drawingml/2006/table">
            <a:tbl>
              <a:tblPr firstRow="1" firstCol="1" bandRow="1">
                <a:tableStyleId>{5C22544A-7EE6-4342-B048-85BDC9FD1C3A}</a:tableStyleId>
              </a:tblPr>
              <a:tblGrid>
                <a:gridCol w="3475355">
                  <a:extLst>
                    <a:ext uri="{9D8B030D-6E8A-4147-A177-3AD203B41FA5}">
                      <a16:colId xmlns:a16="http://schemas.microsoft.com/office/drawing/2014/main" val="862101464"/>
                    </a:ext>
                  </a:extLst>
                </a:gridCol>
                <a:gridCol w="3475355">
                  <a:extLst>
                    <a:ext uri="{9D8B030D-6E8A-4147-A177-3AD203B41FA5}">
                      <a16:colId xmlns:a16="http://schemas.microsoft.com/office/drawing/2014/main" val="2264679061"/>
                    </a:ext>
                  </a:extLst>
                </a:gridCol>
              </a:tblGrid>
              <a:tr h="792008">
                <a:tc rowSpan="2">
                  <a:txBody>
                    <a:bodyPr/>
                    <a:lstStyle/>
                    <a:p>
                      <a:pPr>
                        <a:spcAft>
                          <a:spcPts val="0"/>
                        </a:spcAft>
                      </a:pPr>
                      <a:r>
                        <a:rPr lang="en-US" sz="1200" dirty="0">
                          <a:solidFill>
                            <a:schemeClr val="tx2"/>
                          </a:solidFill>
                          <a:effectLst/>
                        </a:rPr>
                        <a:t>1. Exploration</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b="0" dirty="0">
                          <a:solidFill>
                            <a:schemeClr val="tx2"/>
                          </a:solidFill>
                          <a:effectLst/>
                        </a:rPr>
                        <a:t>What are the central issues and questions of the project? Document analysis and conversations with client. </a:t>
                      </a:r>
                      <a:endParaRPr lang="en-US" sz="12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824226"/>
                  </a:ext>
                </a:extLst>
              </a:tr>
              <a:tr h="634248">
                <a:tc vMerge="1">
                  <a:txBody>
                    <a:bodyPr/>
                    <a:lstStyle/>
                    <a:p>
                      <a:endParaRPr lang="en-US"/>
                    </a:p>
                  </a:txBody>
                  <a:tcPr/>
                </a:tc>
                <a:tc>
                  <a:txBody>
                    <a:bodyPr/>
                    <a:lstStyle/>
                    <a:p>
                      <a:pPr>
                        <a:spcAft>
                          <a:spcPts val="0"/>
                        </a:spcAft>
                      </a:pPr>
                      <a:r>
                        <a:rPr lang="en-US" sz="1200" dirty="0">
                          <a:solidFill>
                            <a:schemeClr val="tx2"/>
                          </a:solidFill>
                          <a:effectLst/>
                        </a:rPr>
                        <a:t>Design of research approach and specification of combination of methods</a:t>
                      </a:r>
                      <a:r>
                        <a:rPr lang="en-US" sz="1200" u="none" dirty="0">
                          <a:solidFill>
                            <a:schemeClr val="tx2"/>
                          </a:solidFill>
                          <a:effectLst/>
                        </a:rPr>
                        <a:t>.</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831327"/>
                  </a:ext>
                </a:extLst>
              </a:tr>
              <a:tr h="1916189">
                <a:tc rowSpan="2">
                  <a:txBody>
                    <a:bodyPr/>
                    <a:lstStyle/>
                    <a:p>
                      <a:pPr>
                        <a:spcAft>
                          <a:spcPts val="0"/>
                        </a:spcAft>
                      </a:pPr>
                      <a:r>
                        <a:rPr lang="en-US" sz="1200" dirty="0">
                          <a:solidFill>
                            <a:schemeClr val="tx2"/>
                          </a:solidFill>
                          <a:effectLst/>
                        </a:rPr>
                        <a:t>2. Data collection and analysis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solidFill>
                            <a:schemeClr val="tx2"/>
                          </a:solidFill>
                          <a:effectLst/>
                        </a:rPr>
                        <a:t># Contextual Response Analysis (</a:t>
                      </a:r>
                      <a:r>
                        <a:rPr lang="en-US" sz="1200" dirty="0" err="1">
                          <a:solidFill>
                            <a:schemeClr val="tx2"/>
                          </a:solidFill>
                          <a:effectLst/>
                        </a:rPr>
                        <a:t>Prins</a:t>
                      </a:r>
                      <a:r>
                        <a:rPr lang="en-US" sz="1200" dirty="0">
                          <a:solidFill>
                            <a:schemeClr val="tx2"/>
                          </a:solidFill>
                          <a:effectLst/>
                        </a:rPr>
                        <a:t>, n.d.); contextual </a:t>
                      </a:r>
                      <a:r>
                        <a:rPr lang="en-US" sz="1200" dirty="0" err="1">
                          <a:solidFill>
                            <a:schemeClr val="tx2"/>
                          </a:solidFill>
                          <a:effectLst/>
                        </a:rPr>
                        <a:t>scientometrics</a:t>
                      </a:r>
                      <a:r>
                        <a:rPr lang="en-US" sz="1200" dirty="0">
                          <a:solidFill>
                            <a:schemeClr val="tx2"/>
                          </a:solidFill>
                          <a:effectLst/>
                        </a:rPr>
                        <a:t> (Waltman &amp; van Eck, 2016); bibliographic coupling; co-citation analyses; Area Based Connectedness (Noyons, 2018)</a:t>
                      </a:r>
                    </a:p>
                    <a:p>
                      <a:pPr>
                        <a:spcAft>
                          <a:spcPts val="0"/>
                        </a:spcAft>
                      </a:pPr>
                      <a:r>
                        <a:rPr lang="en-US" sz="1200" dirty="0">
                          <a:solidFill>
                            <a:schemeClr val="tx2"/>
                          </a:solidFill>
                          <a:effectLst/>
                        </a:rPr>
                        <a:t># Interviews with researchers and stakeholders about institutional organization, academic themes, output and impact. </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721708"/>
                  </a:ext>
                </a:extLst>
              </a:tr>
              <a:tr h="786584">
                <a:tc vMerge="1">
                  <a:txBody>
                    <a:bodyPr/>
                    <a:lstStyle/>
                    <a:p>
                      <a:endParaRPr lang="en-US"/>
                    </a:p>
                  </a:txBody>
                  <a:tcPr/>
                </a:tc>
                <a:tc>
                  <a:txBody>
                    <a:bodyPr/>
                    <a:lstStyle/>
                    <a:p>
                      <a:pPr>
                        <a:spcAft>
                          <a:spcPts val="0"/>
                        </a:spcAft>
                      </a:pPr>
                      <a:r>
                        <a:rPr lang="en-US" sz="1200" dirty="0">
                          <a:solidFill>
                            <a:schemeClr val="tx2"/>
                          </a:solidFill>
                          <a:effectLst/>
                        </a:rPr>
                        <a:t>Workshops – data collection for SWOT analysis and/or testing of hypotheses.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5031599"/>
                  </a:ext>
                </a:extLst>
              </a:tr>
              <a:tr h="851640">
                <a:tc>
                  <a:txBody>
                    <a:bodyPr/>
                    <a:lstStyle/>
                    <a:p>
                      <a:pPr>
                        <a:spcAft>
                          <a:spcPts val="0"/>
                        </a:spcAft>
                      </a:pPr>
                      <a:r>
                        <a:rPr lang="en-US" sz="1200" dirty="0">
                          <a:solidFill>
                            <a:schemeClr val="tx2"/>
                          </a:solidFill>
                          <a:effectLst/>
                        </a:rPr>
                        <a:t>3. Reporting</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200" dirty="0">
                          <a:solidFill>
                            <a:schemeClr val="tx2"/>
                          </a:solidFill>
                          <a:effectLst/>
                        </a:rPr>
                        <a:t>Analysis of institutional organization as well as the relations between academic themes, output and impact. SWOT. Suggestions for self-assessment. </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253993"/>
                  </a:ext>
                </a:extLst>
              </a:tr>
            </a:tbl>
          </a:graphicData>
        </a:graphic>
      </p:graphicFrame>
      <p:sp>
        <p:nvSpPr>
          <p:cNvPr id="4" name="Slide Number Placeholder 3">
            <a:extLst>
              <a:ext uri="{FF2B5EF4-FFF2-40B4-BE49-F238E27FC236}">
                <a16:creationId xmlns:a16="http://schemas.microsoft.com/office/drawing/2014/main" id="{BF7BF6D2-2C96-3044-B93D-20A9573FF0C1}"/>
              </a:ext>
            </a:extLst>
          </p:cNvPr>
          <p:cNvSpPr>
            <a:spLocks noGrp="1"/>
          </p:cNvSpPr>
          <p:nvPr>
            <p:ph type="sldNum" sz="quarter" idx="12"/>
          </p:nvPr>
        </p:nvSpPr>
        <p:spPr/>
        <p:txBody>
          <a:bodyPr/>
          <a:lstStyle/>
          <a:p>
            <a:fld id="{F045888D-9AB1-6B4D-8F49-EDCF20386FDE}" type="slidenum">
              <a:rPr lang="en-US" smtClean="0"/>
              <a:pPr/>
              <a:t>16</a:t>
            </a:fld>
            <a:endParaRPr lang="en-US" dirty="0"/>
          </a:p>
        </p:txBody>
      </p:sp>
    </p:spTree>
    <p:extLst>
      <p:ext uri="{BB962C8B-B14F-4D97-AF65-F5344CB8AC3E}">
        <p14:creationId xmlns:p14="http://schemas.microsoft.com/office/powerpoint/2010/main" val="167998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31EF-8B9E-D049-B940-34A6A7BD6A02}"/>
              </a:ext>
            </a:extLst>
          </p:cNvPr>
          <p:cNvSpPr>
            <a:spLocks noGrp="1"/>
          </p:cNvSpPr>
          <p:nvPr>
            <p:ph type="title"/>
          </p:nvPr>
        </p:nvSpPr>
        <p:spPr/>
        <p:txBody>
          <a:bodyPr/>
          <a:lstStyle/>
          <a:p>
            <a:r>
              <a:rPr lang="en-US" dirty="0" err="1"/>
              <a:t>PThU</a:t>
            </a:r>
            <a:r>
              <a:rPr lang="en-US" dirty="0"/>
              <a:t> data collection and analysis</a:t>
            </a:r>
          </a:p>
        </p:txBody>
      </p:sp>
      <p:sp>
        <p:nvSpPr>
          <p:cNvPr id="3" name="Content Placeholder 2">
            <a:extLst>
              <a:ext uri="{FF2B5EF4-FFF2-40B4-BE49-F238E27FC236}">
                <a16:creationId xmlns:a16="http://schemas.microsoft.com/office/drawing/2014/main" id="{4582F90E-EB5A-3647-A895-58AEDADF3DDB}"/>
              </a:ext>
            </a:extLst>
          </p:cNvPr>
          <p:cNvSpPr>
            <a:spLocks noGrp="1"/>
          </p:cNvSpPr>
          <p:nvPr>
            <p:ph idx="1"/>
          </p:nvPr>
        </p:nvSpPr>
        <p:spPr/>
        <p:txBody>
          <a:bodyPr>
            <a:normAutofit/>
          </a:bodyPr>
          <a:lstStyle/>
          <a:p>
            <a:r>
              <a:rPr lang="en-US" sz="2200" dirty="0">
                <a:solidFill>
                  <a:schemeClr val="tx2"/>
                </a:solidFill>
              </a:rPr>
              <a:t>Contextual Response Analysis: (online) analysis of users of research results to establish which (potentially unknown) users are being reached. </a:t>
            </a:r>
          </a:p>
          <a:p>
            <a:r>
              <a:rPr lang="en-US" sz="2200" dirty="0">
                <a:solidFill>
                  <a:schemeClr val="tx2"/>
                </a:solidFill>
              </a:rPr>
              <a:t>Interviews with employees and stakeholders about the institutional organization and impact pathways: connections between themes and ambitions; mobilization of people and resources; outputs; impact on societal, academic and professional domain.</a:t>
            </a:r>
          </a:p>
          <a:p>
            <a:r>
              <a:rPr lang="en-US" sz="2200" dirty="0">
                <a:solidFill>
                  <a:schemeClr val="tx2"/>
                </a:solidFill>
              </a:rPr>
              <a:t>Workshop to test hypotheses and collect material for SWOT. </a:t>
            </a:r>
            <a:endParaRPr lang="en-US" dirty="0">
              <a:solidFill>
                <a:schemeClr val="tx2"/>
              </a:solidFill>
            </a:endParaRPr>
          </a:p>
        </p:txBody>
      </p:sp>
      <p:sp>
        <p:nvSpPr>
          <p:cNvPr id="4" name="Slide Number Placeholder 3">
            <a:extLst>
              <a:ext uri="{FF2B5EF4-FFF2-40B4-BE49-F238E27FC236}">
                <a16:creationId xmlns:a16="http://schemas.microsoft.com/office/drawing/2014/main" id="{A064FAE5-696E-9341-A44E-BC48570C4017}"/>
              </a:ext>
            </a:extLst>
          </p:cNvPr>
          <p:cNvSpPr>
            <a:spLocks noGrp="1"/>
          </p:cNvSpPr>
          <p:nvPr>
            <p:ph type="sldNum" sz="quarter" idx="12"/>
          </p:nvPr>
        </p:nvSpPr>
        <p:spPr/>
        <p:txBody>
          <a:bodyPr/>
          <a:lstStyle/>
          <a:p>
            <a:fld id="{F045888D-9AB1-6B4D-8F49-EDCF20386FDE}" type="slidenum">
              <a:rPr lang="en-US" smtClean="0"/>
              <a:pPr/>
              <a:t>17</a:t>
            </a:fld>
            <a:endParaRPr lang="en-US" dirty="0"/>
          </a:p>
        </p:txBody>
      </p:sp>
    </p:spTree>
    <p:extLst>
      <p:ext uri="{BB962C8B-B14F-4D97-AF65-F5344CB8AC3E}">
        <p14:creationId xmlns:p14="http://schemas.microsoft.com/office/powerpoint/2010/main" val="208601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0034-9A35-4292-AD21-BFC4CB0CE979}"/>
              </a:ext>
            </a:extLst>
          </p:cNvPr>
          <p:cNvSpPr>
            <a:spLocks noGrp="1"/>
          </p:cNvSpPr>
          <p:nvPr>
            <p:ph type="title"/>
          </p:nvPr>
        </p:nvSpPr>
        <p:spPr/>
        <p:txBody>
          <a:bodyPr/>
          <a:lstStyle/>
          <a:p>
            <a:r>
              <a:rPr lang="nl-NL" dirty="0"/>
              <a:t>CRA analysis: different </a:t>
            </a:r>
            <a:r>
              <a:rPr lang="nl-NL" dirty="0" err="1"/>
              <a:t>profiles</a:t>
            </a:r>
            <a:r>
              <a:rPr lang="nl-NL" dirty="0"/>
              <a:t>…</a:t>
            </a:r>
            <a:endParaRPr lang="en-US" dirty="0"/>
          </a:p>
        </p:txBody>
      </p:sp>
      <p:sp>
        <p:nvSpPr>
          <p:cNvPr id="4" name="Date Placeholder 3">
            <a:extLst>
              <a:ext uri="{FF2B5EF4-FFF2-40B4-BE49-F238E27FC236}">
                <a16:creationId xmlns:a16="http://schemas.microsoft.com/office/drawing/2014/main" id="{CA544D1B-F9C9-4CBE-8627-C719843364C2}"/>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81A6BAAF-F35B-4628-A4A5-C725C2A601B9}"/>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AEA93BF2-8DE2-4A8B-94F0-60C2D46A260D}"/>
              </a:ext>
            </a:extLst>
          </p:cNvPr>
          <p:cNvSpPr>
            <a:spLocks noGrp="1"/>
          </p:cNvSpPr>
          <p:nvPr>
            <p:ph type="sldNum" sz="quarter" idx="12"/>
          </p:nvPr>
        </p:nvSpPr>
        <p:spPr/>
        <p:txBody>
          <a:bodyPr/>
          <a:lstStyle/>
          <a:p>
            <a:fld id="{871B13CC-95ED-49DE-8C64-5035755D942B}" type="slidenum">
              <a:rPr lang="nl-NL" smtClean="0"/>
              <a:pPr/>
              <a:t>18</a:t>
            </a:fld>
            <a:endParaRPr lang="nl-NL"/>
          </a:p>
        </p:txBody>
      </p:sp>
      <p:sp>
        <p:nvSpPr>
          <p:cNvPr id="3" name="TextBox 2">
            <a:extLst>
              <a:ext uri="{FF2B5EF4-FFF2-40B4-BE49-F238E27FC236}">
                <a16:creationId xmlns:a16="http://schemas.microsoft.com/office/drawing/2014/main" id="{C6E6827A-B824-45C1-9681-3D1C635BC9F4}"/>
              </a:ext>
            </a:extLst>
          </p:cNvPr>
          <p:cNvSpPr txBox="1"/>
          <p:nvPr/>
        </p:nvSpPr>
        <p:spPr>
          <a:xfrm>
            <a:off x="827584" y="5363461"/>
            <a:ext cx="6912768" cy="923330"/>
          </a:xfrm>
          <a:prstGeom prst="rect">
            <a:avLst/>
          </a:prstGeom>
          <a:noFill/>
        </p:spPr>
        <p:txBody>
          <a:bodyPr wrap="square" rtlCol="0">
            <a:spAutoFit/>
          </a:bodyPr>
          <a:lstStyle/>
          <a:p>
            <a:endParaRPr lang="nl-NL" dirty="0"/>
          </a:p>
          <a:p>
            <a:r>
              <a:rPr lang="nl-NL" dirty="0"/>
              <a:t>Research teams have </a:t>
            </a:r>
            <a:r>
              <a:rPr lang="nl-NL" dirty="0" err="1"/>
              <a:t>distinct</a:t>
            </a:r>
            <a:r>
              <a:rPr lang="nl-NL" dirty="0"/>
              <a:t> </a:t>
            </a:r>
            <a:r>
              <a:rPr lang="nl-NL" dirty="0" err="1"/>
              <a:t>profiles</a:t>
            </a:r>
            <a:r>
              <a:rPr lang="nl-NL" dirty="0"/>
              <a:t> </a:t>
            </a:r>
          </a:p>
          <a:p>
            <a:endParaRPr lang="nl-NL" dirty="0"/>
          </a:p>
        </p:txBody>
      </p:sp>
      <p:pic>
        <p:nvPicPr>
          <p:cNvPr id="11" name="Picture 10">
            <a:extLst>
              <a:ext uri="{FF2B5EF4-FFF2-40B4-BE49-F238E27FC236}">
                <a16:creationId xmlns:a16="http://schemas.microsoft.com/office/drawing/2014/main" id="{95B4E4A8-11D3-4402-9CEB-540BFF7C19C2}"/>
              </a:ext>
            </a:extLst>
          </p:cNvPr>
          <p:cNvPicPr>
            <a:picLocks noChangeAspect="1"/>
          </p:cNvPicPr>
          <p:nvPr/>
        </p:nvPicPr>
        <p:blipFill>
          <a:blip r:embed="rId2" cstate="print"/>
          <a:stretch>
            <a:fillRect/>
          </a:stretch>
        </p:blipFill>
        <p:spPr>
          <a:xfrm>
            <a:off x="141566" y="1396885"/>
            <a:ext cx="3955753" cy="3775371"/>
          </a:xfrm>
          <a:prstGeom prst="rect">
            <a:avLst/>
          </a:prstGeom>
        </p:spPr>
      </p:pic>
      <p:pic>
        <p:nvPicPr>
          <p:cNvPr id="14" name="Content Placeholder 13">
            <a:extLst>
              <a:ext uri="{FF2B5EF4-FFF2-40B4-BE49-F238E27FC236}">
                <a16:creationId xmlns:a16="http://schemas.microsoft.com/office/drawing/2014/main" id="{5C628288-3C4A-4D98-9C66-51F5A4EED8F9}"/>
              </a:ext>
            </a:extLst>
          </p:cNvPr>
          <p:cNvPicPr>
            <a:picLocks noGrp="1" noChangeAspect="1"/>
          </p:cNvPicPr>
          <p:nvPr>
            <p:ph idx="1"/>
          </p:nvPr>
        </p:nvPicPr>
        <p:blipFill>
          <a:blip r:embed="rId3" cstate="print"/>
          <a:stretch>
            <a:fillRect/>
          </a:stretch>
        </p:blipFill>
        <p:spPr>
          <a:xfrm>
            <a:off x="2656447" y="1409011"/>
            <a:ext cx="3871269" cy="3775371"/>
          </a:xfrm>
          <a:prstGeom prst="rect">
            <a:avLst/>
          </a:prstGeom>
        </p:spPr>
      </p:pic>
      <p:pic>
        <p:nvPicPr>
          <p:cNvPr id="15" name="Picture 14">
            <a:extLst>
              <a:ext uri="{FF2B5EF4-FFF2-40B4-BE49-F238E27FC236}">
                <a16:creationId xmlns:a16="http://schemas.microsoft.com/office/drawing/2014/main" id="{8FD9741D-4DFA-4217-B4BC-8F4794539A11}"/>
              </a:ext>
            </a:extLst>
          </p:cNvPr>
          <p:cNvPicPr>
            <a:picLocks noChangeAspect="1"/>
          </p:cNvPicPr>
          <p:nvPr/>
        </p:nvPicPr>
        <p:blipFill>
          <a:blip r:embed="rId4" cstate="print"/>
          <a:stretch>
            <a:fillRect/>
          </a:stretch>
        </p:blipFill>
        <p:spPr>
          <a:xfrm>
            <a:off x="5151853" y="1409010"/>
            <a:ext cx="3871269" cy="3775371"/>
          </a:xfrm>
          <a:prstGeom prst="rect">
            <a:avLst/>
          </a:prstGeom>
        </p:spPr>
      </p:pic>
    </p:spTree>
    <p:extLst>
      <p:ext uri="{BB962C8B-B14F-4D97-AF65-F5344CB8AC3E}">
        <p14:creationId xmlns:p14="http://schemas.microsoft.com/office/powerpoint/2010/main" val="222473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Science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045888D-9AB1-6B4D-8F49-EDCF20386FDE}" type="slidenum">
              <a:rPr lang="en-US" smtClean="0"/>
              <a:pPr/>
              <a:t>1</a:t>
            </a:fld>
            <a:endParaRPr lang="en-US"/>
          </a:p>
        </p:txBody>
      </p:sp>
    </p:spTree>
    <p:extLst>
      <p:ext uri="{BB962C8B-B14F-4D97-AF65-F5344CB8AC3E}">
        <p14:creationId xmlns:p14="http://schemas.microsoft.com/office/powerpoint/2010/main" val="3705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C3E6-9935-5745-BA1A-A541FE98B2B9}"/>
              </a:ext>
            </a:extLst>
          </p:cNvPr>
          <p:cNvSpPr>
            <a:spLocks noGrp="1"/>
          </p:cNvSpPr>
          <p:nvPr>
            <p:ph type="title"/>
          </p:nvPr>
        </p:nvSpPr>
        <p:spPr/>
        <p:txBody>
          <a:bodyPr>
            <a:normAutofit/>
          </a:bodyPr>
          <a:lstStyle/>
          <a:p>
            <a:r>
              <a:rPr lang="en-US" dirty="0"/>
              <a:t>And affinities</a:t>
            </a:r>
          </a:p>
        </p:txBody>
      </p:sp>
      <p:sp>
        <p:nvSpPr>
          <p:cNvPr id="4" name="Slide Number Placeholder 3">
            <a:extLst>
              <a:ext uri="{FF2B5EF4-FFF2-40B4-BE49-F238E27FC236}">
                <a16:creationId xmlns:a16="http://schemas.microsoft.com/office/drawing/2014/main" id="{F38E2464-E297-944B-9E69-2C1DD9C1F2FD}"/>
              </a:ext>
            </a:extLst>
          </p:cNvPr>
          <p:cNvSpPr>
            <a:spLocks noGrp="1"/>
          </p:cNvSpPr>
          <p:nvPr>
            <p:ph type="sldNum" sz="quarter" idx="12"/>
          </p:nvPr>
        </p:nvSpPr>
        <p:spPr/>
        <p:txBody>
          <a:bodyPr/>
          <a:lstStyle/>
          <a:p>
            <a:fld id="{F045888D-9AB1-6B4D-8F49-EDCF20386FDE}" type="slidenum">
              <a:rPr lang="en-US" smtClean="0"/>
              <a:pPr/>
              <a:t>19</a:t>
            </a:fld>
            <a:endParaRPr lang="en-US" dirty="0"/>
          </a:p>
        </p:txBody>
      </p:sp>
      <p:pic>
        <p:nvPicPr>
          <p:cNvPr id="5" name="Content Placeholder 4">
            <a:extLst>
              <a:ext uri="{FF2B5EF4-FFF2-40B4-BE49-F238E27FC236}">
                <a16:creationId xmlns:a16="http://schemas.microsoft.com/office/drawing/2014/main" id="{636C7E60-D624-6D47-9EF3-6E27835A2F3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8077" y="1484313"/>
            <a:ext cx="7447846" cy="4537075"/>
          </a:xfrm>
          <a:prstGeom prst="rect">
            <a:avLst/>
          </a:prstGeom>
        </p:spPr>
      </p:pic>
      <p:sp>
        <p:nvSpPr>
          <p:cNvPr id="3" name="TextBox 2">
            <a:extLst>
              <a:ext uri="{FF2B5EF4-FFF2-40B4-BE49-F238E27FC236}">
                <a16:creationId xmlns:a16="http://schemas.microsoft.com/office/drawing/2014/main" id="{2D20A331-D583-944A-8249-87141DAC2703}"/>
              </a:ext>
            </a:extLst>
          </p:cNvPr>
          <p:cNvSpPr txBox="1"/>
          <p:nvPr/>
        </p:nvSpPr>
        <p:spPr>
          <a:xfrm>
            <a:off x="1111170" y="6377651"/>
            <a:ext cx="4657044" cy="369332"/>
          </a:xfrm>
          <a:prstGeom prst="rect">
            <a:avLst/>
          </a:prstGeom>
          <a:noFill/>
        </p:spPr>
        <p:txBody>
          <a:bodyPr wrap="none" rtlCol="0">
            <a:spAutoFit/>
          </a:bodyPr>
          <a:lstStyle/>
          <a:p>
            <a:r>
              <a:rPr lang="en-US" dirty="0" err="1"/>
              <a:t>PThU</a:t>
            </a:r>
            <a:r>
              <a:rPr lang="en-US" dirty="0"/>
              <a:t> staff connected in co-citation map</a:t>
            </a:r>
          </a:p>
        </p:txBody>
      </p:sp>
    </p:spTree>
    <p:extLst>
      <p:ext uri="{BB962C8B-B14F-4D97-AF65-F5344CB8AC3E}">
        <p14:creationId xmlns:p14="http://schemas.microsoft.com/office/powerpoint/2010/main" val="542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evaluative inquiry</a:t>
            </a:r>
          </a:p>
        </p:txBody>
      </p:sp>
      <p:sp>
        <p:nvSpPr>
          <p:cNvPr id="3" name="Content Placeholder 2"/>
          <p:cNvSpPr>
            <a:spLocks noGrp="1"/>
          </p:cNvSpPr>
          <p:nvPr>
            <p:ph idx="1"/>
          </p:nvPr>
        </p:nvSpPr>
        <p:spPr>
          <a:xfrm>
            <a:off x="354360" y="1399032"/>
            <a:ext cx="8435280" cy="4536505"/>
          </a:xfrm>
        </p:spPr>
        <p:txBody>
          <a:bodyPr>
            <a:normAutofit/>
          </a:bodyPr>
          <a:lstStyle/>
          <a:p>
            <a:pPr>
              <a:spcAft>
                <a:spcPts val="600"/>
              </a:spcAft>
            </a:pPr>
            <a:r>
              <a:rPr lang="en-US" dirty="0">
                <a:solidFill>
                  <a:schemeClr val="tx2"/>
                </a:solidFill>
              </a:rPr>
              <a:t>Detailed analysis of:</a:t>
            </a:r>
          </a:p>
          <a:p>
            <a:pPr lvl="1">
              <a:spcAft>
                <a:spcPts val="600"/>
              </a:spcAft>
              <a:buFont typeface="Courier New" charset="0"/>
              <a:buChar char="o"/>
            </a:pPr>
            <a:r>
              <a:rPr lang="en-US" sz="2200" dirty="0">
                <a:solidFill>
                  <a:schemeClr val="tx2"/>
                </a:solidFill>
              </a:rPr>
              <a:t>Evolution and transformation of research topics</a:t>
            </a:r>
          </a:p>
          <a:p>
            <a:pPr lvl="1">
              <a:spcAft>
                <a:spcPts val="600"/>
              </a:spcAft>
              <a:buFont typeface="Courier New" charset="0"/>
              <a:buChar char="o"/>
            </a:pPr>
            <a:r>
              <a:rPr lang="en-US" sz="2200" dirty="0">
                <a:solidFill>
                  <a:schemeClr val="tx2"/>
                </a:solidFill>
              </a:rPr>
              <a:t>Possibility to diversify and protect local excellence</a:t>
            </a:r>
          </a:p>
          <a:p>
            <a:pPr marL="742950" lvl="2" indent="-342900">
              <a:spcBef>
                <a:spcPts val="1400"/>
              </a:spcBef>
              <a:buFont typeface="Courier New" charset="0"/>
              <a:buChar char="o"/>
            </a:pPr>
            <a:r>
              <a:rPr lang="en-US" sz="2200" dirty="0">
                <a:solidFill>
                  <a:schemeClr val="tx2"/>
                </a:solidFill>
              </a:rPr>
              <a:t>Translation knowledge in outputs, outcomes, impacts</a:t>
            </a:r>
          </a:p>
          <a:p>
            <a:pPr marL="742950" lvl="2" indent="-342900">
              <a:spcBef>
                <a:spcPts val="1400"/>
              </a:spcBef>
              <a:buFont typeface="Courier New" charset="0"/>
              <a:buChar char="o"/>
            </a:pPr>
            <a:r>
              <a:rPr lang="en-US" sz="2200" dirty="0">
                <a:solidFill>
                  <a:schemeClr val="tx2"/>
                </a:solidFill>
              </a:rPr>
              <a:t>Distinction between different phases of generating impact (scientific, societal)</a:t>
            </a:r>
          </a:p>
          <a:p>
            <a:pPr lvl="1">
              <a:buFont typeface="Courier New" charset="0"/>
              <a:buChar char="o"/>
            </a:pPr>
            <a:r>
              <a:rPr lang="en-US" sz="2200" dirty="0">
                <a:solidFill>
                  <a:schemeClr val="tx2"/>
                </a:solidFill>
              </a:rPr>
              <a:t>Involved networks of actors and types of resources</a:t>
            </a:r>
          </a:p>
          <a:p>
            <a:pPr lvl="1">
              <a:buFont typeface="Courier New" charset="0"/>
              <a:buChar char="o"/>
            </a:pPr>
            <a:r>
              <a:rPr lang="en-US" sz="2200" dirty="0">
                <a:solidFill>
                  <a:schemeClr val="tx2"/>
                </a:solidFill>
              </a:rPr>
              <a:t>Influence research on academic and societal networks and fields</a:t>
            </a:r>
          </a:p>
        </p:txBody>
      </p:sp>
      <p:sp>
        <p:nvSpPr>
          <p:cNvPr id="4" name="Slide Number Placeholder 3"/>
          <p:cNvSpPr>
            <a:spLocks noGrp="1"/>
          </p:cNvSpPr>
          <p:nvPr>
            <p:ph type="sldNum" sz="quarter" idx="12"/>
          </p:nvPr>
        </p:nvSpPr>
        <p:spPr/>
        <p:txBody>
          <a:bodyPr/>
          <a:lstStyle/>
          <a:p>
            <a:fld id="{F045888D-9AB1-6B4D-8F49-EDCF20386FDE}" type="slidenum">
              <a:rPr lang="en-US" smtClean="0"/>
              <a:pPr/>
              <a:t>20</a:t>
            </a:fld>
            <a:endParaRPr lang="en-US" dirty="0"/>
          </a:p>
        </p:txBody>
      </p:sp>
    </p:spTree>
    <p:extLst>
      <p:ext uri="{BB962C8B-B14F-4D97-AF65-F5344CB8AC3E}">
        <p14:creationId xmlns:p14="http://schemas.microsoft.com/office/powerpoint/2010/main" val="254913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42F3F-44BB-4748-923E-04285DDDA1A4}"/>
              </a:ext>
            </a:extLst>
          </p:cNvPr>
          <p:cNvSpPr>
            <a:spLocks noGrp="1"/>
          </p:cNvSpPr>
          <p:nvPr>
            <p:ph idx="1"/>
          </p:nvPr>
        </p:nvSpPr>
        <p:spPr>
          <a:xfrm>
            <a:off x="467535" y="1124744"/>
            <a:ext cx="8229600" cy="5184576"/>
          </a:xfrm>
        </p:spPr>
        <p:txBody>
          <a:bodyPr/>
          <a:lstStyle/>
          <a:p>
            <a:r>
              <a:rPr lang="en-US" sz="2600" dirty="0">
                <a:solidFill>
                  <a:schemeClr val="tx2"/>
                </a:solidFill>
              </a:rPr>
              <a:t>Characteristics</a:t>
            </a:r>
          </a:p>
          <a:p>
            <a:pPr lvl="1"/>
            <a:r>
              <a:rPr lang="en-US" sz="2000" dirty="0">
                <a:solidFill>
                  <a:schemeClr val="tx2"/>
                </a:solidFill>
              </a:rPr>
              <a:t>tailor made and modular</a:t>
            </a:r>
          </a:p>
          <a:p>
            <a:pPr lvl="1"/>
            <a:r>
              <a:rPr lang="en-US" sz="2000" dirty="0">
                <a:solidFill>
                  <a:schemeClr val="tx2"/>
                </a:solidFill>
              </a:rPr>
              <a:t>content oriented, learning capacity central</a:t>
            </a:r>
          </a:p>
          <a:p>
            <a:pPr lvl="1"/>
            <a:r>
              <a:rPr lang="en-US" sz="2000" dirty="0">
                <a:solidFill>
                  <a:schemeClr val="tx2"/>
                </a:solidFill>
              </a:rPr>
              <a:t>mixed methods approach</a:t>
            </a:r>
          </a:p>
          <a:p>
            <a:pPr lvl="1"/>
            <a:r>
              <a:rPr lang="en-US" sz="2000" dirty="0">
                <a:solidFill>
                  <a:schemeClr val="tx2"/>
                </a:solidFill>
              </a:rPr>
              <a:t>Indicators </a:t>
            </a:r>
            <a:r>
              <a:rPr lang="en-US" sz="2000" dirty="0">
                <a:solidFill>
                  <a:schemeClr val="tx2"/>
                </a:solidFill>
                <a:sym typeface="Wingdings" pitchFamily="2" charset="2"/>
              </a:rPr>
              <a:t>as ‘proxies’ for narratives</a:t>
            </a:r>
            <a:endParaRPr lang="en-US" sz="2000" dirty="0">
              <a:solidFill>
                <a:schemeClr val="tx2"/>
              </a:solidFill>
            </a:endParaRPr>
          </a:p>
          <a:p>
            <a:r>
              <a:rPr lang="en-US" sz="2600" dirty="0">
                <a:solidFill>
                  <a:schemeClr val="tx2"/>
                </a:solidFill>
              </a:rPr>
              <a:t>Makes visible:</a:t>
            </a:r>
          </a:p>
          <a:p>
            <a:pPr lvl="1"/>
            <a:r>
              <a:rPr lang="en-US" sz="2000" dirty="0">
                <a:solidFill>
                  <a:schemeClr val="tx2"/>
                </a:solidFill>
              </a:rPr>
              <a:t>mission and research topics</a:t>
            </a:r>
          </a:p>
          <a:p>
            <a:pPr lvl="1"/>
            <a:r>
              <a:rPr lang="en-US" sz="2000" dirty="0">
                <a:solidFill>
                  <a:schemeClr val="tx2"/>
                </a:solidFill>
              </a:rPr>
              <a:t>communication and collaboration patterns</a:t>
            </a:r>
          </a:p>
          <a:p>
            <a:pPr lvl="1"/>
            <a:r>
              <a:rPr lang="en-US" sz="2000" dirty="0">
                <a:solidFill>
                  <a:schemeClr val="tx2"/>
                </a:solidFill>
              </a:rPr>
              <a:t>all types of output and results</a:t>
            </a:r>
          </a:p>
          <a:p>
            <a:pPr lvl="1"/>
            <a:r>
              <a:rPr lang="en-US" sz="2000" dirty="0">
                <a:solidFill>
                  <a:schemeClr val="tx2"/>
                </a:solidFill>
              </a:rPr>
              <a:t>conditions for research and infrastructure</a:t>
            </a:r>
          </a:p>
          <a:p>
            <a:pPr lvl="1"/>
            <a:r>
              <a:rPr lang="en-US" sz="2000" dirty="0">
                <a:solidFill>
                  <a:schemeClr val="tx2"/>
                </a:solidFill>
              </a:rPr>
              <a:t>process determinants (</a:t>
            </a:r>
            <a:r>
              <a:rPr lang="en-US" sz="2000" dirty="0" err="1">
                <a:solidFill>
                  <a:schemeClr val="tx2"/>
                </a:solidFill>
              </a:rPr>
              <a:t>eg</a:t>
            </a:r>
            <a:r>
              <a:rPr lang="en-US" sz="2000" dirty="0">
                <a:solidFill>
                  <a:schemeClr val="tx2"/>
                </a:solidFill>
              </a:rPr>
              <a:t> open science, gender diversity)</a:t>
            </a:r>
          </a:p>
        </p:txBody>
      </p:sp>
      <p:sp>
        <p:nvSpPr>
          <p:cNvPr id="4" name="Slide Number Placeholder 3">
            <a:extLst>
              <a:ext uri="{FF2B5EF4-FFF2-40B4-BE49-F238E27FC236}">
                <a16:creationId xmlns:a16="http://schemas.microsoft.com/office/drawing/2014/main" id="{26C3570E-7B9C-0A46-ADCA-2FB05183F8A1}"/>
              </a:ext>
            </a:extLst>
          </p:cNvPr>
          <p:cNvSpPr>
            <a:spLocks noGrp="1"/>
          </p:cNvSpPr>
          <p:nvPr>
            <p:ph type="sldNum" sz="quarter" idx="12"/>
          </p:nvPr>
        </p:nvSpPr>
        <p:spPr/>
        <p:txBody>
          <a:bodyPr/>
          <a:lstStyle/>
          <a:p>
            <a:fld id="{F045888D-9AB1-6B4D-8F49-EDCF20386FDE}" type="slidenum">
              <a:rPr lang="en-US" smtClean="0"/>
              <a:pPr/>
              <a:t>21</a:t>
            </a:fld>
            <a:endParaRPr lang="en-US" dirty="0"/>
          </a:p>
        </p:txBody>
      </p:sp>
    </p:spTree>
    <p:extLst>
      <p:ext uri="{BB962C8B-B14F-4D97-AF65-F5344CB8AC3E}">
        <p14:creationId xmlns:p14="http://schemas.microsoft.com/office/powerpoint/2010/main" val="3889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6A58-BCA7-554F-A540-7502045D4862}"/>
              </a:ext>
            </a:extLst>
          </p:cNvPr>
          <p:cNvSpPr>
            <a:spLocks noGrp="1"/>
          </p:cNvSpPr>
          <p:nvPr>
            <p:ph type="title"/>
          </p:nvPr>
        </p:nvSpPr>
        <p:spPr/>
        <p:txBody>
          <a:bodyPr/>
          <a:lstStyle/>
          <a:p>
            <a:r>
              <a:rPr lang="nl-NL" dirty="0" err="1"/>
              <a:t>What</a:t>
            </a:r>
            <a:r>
              <a:rPr lang="nl-NL" dirty="0"/>
              <a:t> </a:t>
            </a:r>
            <a:r>
              <a:rPr lang="nl-NL" dirty="0" err="1"/>
              <a:t>can</a:t>
            </a:r>
            <a:r>
              <a:rPr lang="nl-NL" dirty="0"/>
              <a:t> </a:t>
            </a:r>
            <a:r>
              <a:rPr lang="nl-NL" dirty="0" err="1"/>
              <a:t>you</a:t>
            </a:r>
            <a:r>
              <a:rPr lang="nl-NL" dirty="0"/>
              <a:t> do </a:t>
            </a:r>
            <a:r>
              <a:rPr lang="nl-NL" dirty="0" err="1"/>
              <a:t>with</a:t>
            </a:r>
            <a:r>
              <a:rPr lang="nl-NL" dirty="0"/>
              <a:t> </a:t>
            </a:r>
            <a:r>
              <a:rPr lang="nl-NL" dirty="0" err="1"/>
              <a:t>it</a:t>
            </a:r>
            <a:endParaRPr lang="nl-NL" dirty="0"/>
          </a:p>
        </p:txBody>
      </p:sp>
      <p:sp>
        <p:nvSpPr>
          <p:cNvPr id="3" name="Text Placeholder 2">
            <a:extLst>
              <a:ext uri="{FF2B5EF4-FFF2-40B4-BE49-F238E27FC236}">
                <a16:creationId xmlns:a16="http://schemas.microsoft.com/office/drawing/2014/main" id="{C55CDE84-9B28-6E49-AF5B-F889F0EC3E68}"/>
              </a:ext>
            </a:extLst>
          </p:cNvPr>
          <p:cNvSpPr>
            <a:spLocks noGrp="1"/>
          </p:cNvSpPr>
          <p:nvPr>
            <p:ph type="body" idx="1"/>
          </p:nvPr>
        </p:nvSpPr>
        <p:spPr>
          <a:xfrm>
            <a:off x="351184" y="1484783"/>
            <a:ext cx="8686800" cy="4536504"/>
          </a:xfrm>
        </p:spPr>
        <p:txBody>
          <a:bodyPr>
            <a:normAutofit/>
          </a:bodyPr>
          <a:lstStyle/>
          <a:p>
            <a:r>
              <a:rPr lang="en-US" dirty="0">
                <a:solidFill>
                  <a:schemeClr val="tx2"/>
                </a:solidFill>
              </a:rPr>
              <a:t>Can serve as a starting point to develop or refine the missions of the organization</a:t>
            </a:r>
          </a:p>
          <a:p>
            <a:r>
              <a:rPr lang="en-US" dirty="0">
                <a:solidFill>
                  <a:schemeClr val="tx2"/>
                </a:solidFill>
              </a:rPr>
              <a:t>Based on the views and experiences of researchers and users (bottom up)</a:t>
            </a:r>
          </a:p>
          <a:p>
            <a:r>
              <a:rPr lang="en-US" dirty="0">
                <a:solidFill>
                  <a:schemeClr val="tx2"/>
                </a:solidFill>
              </a:rPr>
              <a:t>Articulating what is already going on</a:t>
            </a:r>
          </a:p>
          <a:p>
            <a:r>
              <a:rPr lang="en-US" dirty="0">
                <a:solidFill>
                  <a:schemeClr val="tx2"/>
                </a:solidFill>
              </a:rPr>
              <a:t>And identifying new possibilities</a:t>
            </a:r>
          </a:p>
          <a:p>
            <a:pPr lvl="2"/>
            <a:r>
              <a:rPr lang="en-US" sz="2000" dirty="0">
                <a:solidFill>
                  <a:schemeClr val="tx2"/>
                </a:solidFill>
              </a:rPr>
              <a:t>New audiences, existing ones</a:t>
            </a:r>
          </a:p>
          <a:p>
            <a:pPr lvl="2"/>
            <a:r>
              <a:rPr lang="en-US" sz="2000" dirty="0">
                <a:solidFill>
                  <a:schemeClr val="tx2"/>
                </a:solidFill>
              </a:rPr>
              <a:t>Ways of communication next to books and articles</a:t>
            </a:r>
          </a:p>
          <a:p>
            <a:pPr lvl="2"/>
            <a:r>
              <a:rPr lang="en-US" sz="2000" dirty="0">
                <a:solidFill>
                  <a:schemeClr val="tx2"/>
                </a:solidFill>
              </a:rPr>
              <a:t>A clearer structure of the organization, in terms of programs, </a:t>
            </a:r>
            <a:r>
              <a:rPr lang="en-US" sz="2000" dirty="0" err="1">
                <a:solidFill>
                  <a:schemeClr val="tx2"/>
                </a:solidFill>
              </a:rPr>
              <a:t>centres</a:t>
            </a:r>
            <a:r>
              <a:rPr lang="en-US" sz="2000" dirty="0">
                <a:solidFill>
                  <a:schemeClr val="tx2"/>
                </a:solidFill>
              </a:rPr>
              <a:t> and projects</a:t>
            </a:r>
          </a:p>
          <a:p>
            <a:endParaRPr lang="nl-NL" dirty="0">
              <a:solidFill>
                <a:schemeClr val="tx2"/>
              </a:solidFill>
            </a:endParaRPr>
          </a:p>
        </p:txBody>
      </p:sp>
    </p:spTree>
    <p:extLst>
      <p:ext uri="{BB962C8B-B14F-4D97-AF65-F5344CB8AC3E}">
        <p14:creationId xmlns:p14="http://schemas.microsoft.com/office/powerpoint/2010/main" val="73551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8C6-939D-D441-9291-706AC421621E}"/>
              </a:ext>
            </a:extLst>
          </p:cNvPr>
          <p:cNvSpPr>
            <a:spLocks noGrp="1"/>
          </p:cNvSpPr>
          <p:nvPr>
            <p:ph type="title"/>
          </p:nvPr>
        </p:nvSpPr>
        <p:spPr/>
        <p:txBody>
          <a:bodyPr>
            <a:normAutofit/>
          </a:bodyPr>
          <a:lstStyle/>
          <a:p>
            <a:r>
              <a:rPr lang="en-US" dirty="0"/>
              <a:t>Map interactions rather than output</a:t>
            </a:r>
          </a:p>
        </p:txBody>
      </p:sp>
      <p:sp>
        <p:nvSpPr>
          <p:cNvPr id="3" name="Text Placeholder 2">
            <a:extLst>
              <a:ext uri="{FF2B5EF4-FFF2-40B4-BE49-F238E27FC236}">
                <a16:creationId xmlns:a16="http://schemas.microsoft.com/office/drawing/2014/main" id="{09740D49-4486-CC4D-B084-AFBBA07F26A0}"/>
              </a:ext>
            </a:extLst>
          </p:cNvPr>
          <p:cNvSpPr>
            <a:spLocks noGrp="1"/>
          </p:cNvSpPr>
          <p:nvPr>
            <p:ph type="body" sz="half" idx="1"/>
          </p:nvPr>
        </p:nvSpPr>
        <p:spPr/>
        <p:txBody>
          <a:bodyPr>
            <a:normAutofit lnSpcReduction="10000"/>
          </a:bodyPr>
          <a:lstStyle/>
          <a:p>
            <a:r>
              <a:rPr lang="en-US" dirty="0">
                <a:solidFill>
                  <a:schemeClr val="tx2"/>
                </a:solidFill>
              </a:rPr>
              <a:t>Innovation interactions take place in </a:t>
            </a:r>
            <a:r>
              <a:rPr lang="en-US" dirty="0" err="1">
                <a:solidFill>
                  <a:schemeClr val="tx2"/>
                </a:solidFill>
              </a:rPr>
              <a:t>heterogeous</a:t>
            </a:r>
            <a:r>
              <a:rPr lang="en-US" dirty="0">
                <a:solidFill>
                  <a:schemeClr val="tx2"/>
                </a:solidFill>
              </a:rPr>
              <a:t> networks of actors</a:t>
            </a:r>
          </a:p>
          <a:p>
            <a:r>
              <a:rPr lang="en-US" dirty="0">
                <a:solidFill>
                  <a:schemeClr val="tx2"/>
                </a:solidFill>
              </a:rPr>
              <a:t>Science is “applied” in translation processes: science is not immediately useful</a:t>
            </a:r>
          </a:p>
          <a:p>
            <a:r>
              <a:rPr lang="en-US" dirty="0">
                <a:solidFill>
                  <a:schemeClr val="tx2"/>
                </a:solidFill>
              </a:rPr>
              <a:t>Mapping impact means mapping these interaction processes rather than isolated impact results</a:t>
            </a:r>
          </a:p>
        </p:txBody>
      </p:sp>
      <p:sp>
        <p:nvSpPr>
          <p:cNvPr id="5" name="Slide Number Placeholder 4">
            <a:extLst>
              <a:ext uri="{FF2B5EF4-FFF2-40B4-BE49-F238E27FC236}">
                <a16:creationId xmlns:a16="http://schemas.microsoft.com/office/drawing/2014/main" id="{6AA47313-7029-5549-ABE3-5B505771BED2}"/>
              </a:ext>
            </a:extLst>
          </p:cNvPr>
          <p:cNvSpPr>
            <a:spLocks noGrp="1"/>
          </p:cNvSpPr>
          <p:nvPr>
            <p:ph type="sldNum" sz="quarter" idx="11"/>
          </p:nvPr>
        </p:nvSpPr>
        <p:spPr/>
        <p:txBody>
          <a:bodyPr/>
          <a:lstStyle/>
          <a:p>
            <a:pPr>
              <a:defRPr/>
            </a:pPr>
            <a:fld id="{E408BE56-30BB-4C29-99CD-622CCF83A6AB}" type="slidenum">
              <a:rPr lang="en-US"/>
              <a:pPr>
                <a:defRPr/>
              </a:pPr>
              <a:t>23</a:t>
            </a:fld>
            <a:endParaRPr lang="en-US"/>
          </a:p>
        </p:txBody>
      </p:sp>
      <p:pic>
        <p:nvPicPr>
          <p:cNvPr id="6" name="Picture 6" descr="http://www.vosviewer.com/media/images/content/3a62b50f9c73942203b27298338aa9c1__278.png">
            <a:extLst>
              <a:ext uri="{FF2B5EF4-FFF2-40B4-BE49-F238E27FC236}">
                <a16:creationId xmlns:a16="http://schemas.microsoft.com/office/drawing/2014/main" id="{8C342E1B-1258-AE47-AE18-CB13E7185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95401"/>
            <a:ext cx="2746366" cy="1841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vosviewer.com/media/images/content/ac2da3441d544c2c189418095b6019f4__278.png">
            <a:extLst>
              <a:ext uri="{FF2B5EF4-FFF2-40B4-BE49-F238E27FC236}">
                <a16:creationId xmlns:a16="http://schemas.microsoft.com/office/drawing/2014/main" id="{4D1D62F5-A984-DA4B-8046-06D1A4968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07" y="3127058"/>
            <a:ext cx="2746365" cy="1709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vosviewer.com/media/images/content/3193a9b59d5b20d43d536a0ec8180556__278.png">
            <a:extLst>
              <a:ext uri="{FF2B5EF4-FFF2-40B4-BE49-F238E27FC236}">
                <a16:creationId xmlns:a16="http://schemas.microsoft.com/office/drawing/2014/main" id="{C07EFEAB-D6DF-1F4B-9951-B2723BC18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881935"/>
            <a:ext cx="2746364" cy="170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11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Response Analysis (CRA)</a:t>
            </a:r>
          </a:p>
        </p:txBody>
      </p:sp>
      <p:sp>
        <p:nvSpPr>
          <p:cNvPr id="3" name="Text Placeholder 2"/>
          <p:cNvSpPr>
            <a:spLocks noGrp="1"/>
          </p:cNvSpPr>
          <p:nvPr>
            <p:ph type="body" idx="1"/>
          </p:nvPr>
        </p:nvSpPr>
        <p:spPr>
          <a:xfrm>
            <a:off x="457200" y="1228165"/>
            <a:ext cx="8229600" cy="4536504"/>
          </a:xfrm>
        </p:spPr>
        <p:txBody>
          <a:bodyPr>
            <a:normAutofit/>
          </a:bodyPr>
          <a:lstStyle/>
          <a:p>
            <a:r>
              <a:rPr lang="nl-NL" dirty="0">
                <a:solidFill>
                  <a:schemeClr val="tx2"/>
                </a:solidFill>
              </a:rPr>
              <a:t>Tracing use, classifying the user in society, science, news and politics</a:t>
            </a:r>
          </a:p>
          <a:p>
            <a:pPr lvl="1"/>
            <a:r>
              <a:rPr lang="nl-NL" dirty="0">
                <a:solidFill>
                  <a:schemeClr val="tx2"/>
                </a:solidFill>
              </a:rPr>
              <a:t>Goal: Enabling evaluation in terms of learning from past performance</a:t>
            </a:r>
          </a:p>
          <a:p>
            <a:pPr lvl="1"/>
            <a:r>
              <a:rPr lang="en-US" dirty="0">
                <a:solidFill>
                  <a:schemeClr val="tx2"/>
                </a:solidFill>
              </a:rPr>
              <a:t>Developed in concurrence with SIAMPI, </a:t>
            </a:r>
            <a:r>
              <a:rPr lang="en-US" dirty="0" err="1">
                <a:solidFill>
                  <a:schemeClr val="tx2"/>
                </a:solidFill>
              </a:rPr>
              <a:t>ERiC</a:t>
            </a:r>
            <a:endParaRPr lang="nl-NL" dirty="0">
              <a:solidFill>
                <a:schemeClr val="tx2"/>
              </a:solidFill>
            </a:endParaRPr>
          </a:p>
          <a:p>
            <a:pPr lvl="1"/>
            <a:r>
              <a:rPr lang="en-US" dirty="0">
                <a:solidFill>
                  <a:schemeClr val="tx2"/>
                </a:solidFill>
              </a:rPr>
              <a:t>Method: formalized searches in Parliament, LexisNexis, Google &amp; Bing, GS</a:t>
            </a:r>
          </a:p>
          <a:p>
            <a:pPr lvl="1"/>
            <a:r>
              <a:rPr lang="nl-NL" dirty="0">
                <a:solidFill>
                  <a:schemeClr val="tx2"/>
                </a:solidFill>
              </a:rPr>
              <a:t>Result: profiles of research units, identified stakeholders</a:t>
            </a:r>
          </a:p>
          <a:p>
            <a:r>
              <a:rPr lang="en-US" dirty="0">
                <a:solidFill>
                  <a:schemeClr val="tx2"/>
                </a:solidFill>
              </a:rPr>
              <a:t>Flexibility</a:t>
            </a:r>
          </a:p>
          <a:p>
            <a:pPr lvl="1"/>
            <a:r>
              <a:rPr lang="en-US" dirty="0" err="1">
                <a:solidFill>
                  <a:schemeClr val="tx2"/>
                </a:solidFill>
              </a:rPr>
              <a:t>Operationalize</a:t>
            </a:r>
            <a:r>
              <a:rPr lang="en-US" dirty="0">
                <a:solidFill>
                  <a:schemeClr val="tx2"/>
                </a:solidFill>
              </a:rPr>
              <a:t> the method to address issues and questions in the evaluation</a:t>
            </a:r>
          </a:p>
          <a:p>
            <a:pPr lvl="1"/>
            <a:r>
              <a:rPr lang="en-US" dirty="0">
                <a:solidFill>
                  <a:schemeClr val="tx2"/>
                </a:solidFill>
              </a:rPr>
              <a:t>Identifying meaningful interactions or groups of stakeholders</a:t>
            </a:r>
          </a:p>
        </p:txBody>
      </p:sp>
    </p:spTree>
    <p:extLst>
      <p:ext uri="{BB962C8B-B14F-4D97-AF65-F5344CB8AC3E}">
        <p14:creationId xmlns:p14="http://schemas.microsoft.com/office/powerpoint/2010/main" val="4323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 types of outcome</a:t>
            </a:r>
            <a:endParaRPr lang="nl-NL" dirty="0"/>
          </a:p>
        </p:txBody>
      </p:sp>
      <p:sp>
        <p:nvSpPr>
          <p:cNvPr id="3" name="Text Placeholder 2"/>
          <p:cNvSpPr>
            <a:spLocks noGrp="1"/>
          </p:cNvSpPr>
          <p:nvPr>
            <p:ph type="body" idx="1"/>
          </p:nvPr>
        </p:nvSpPr>
        <p:spPr/>
        <p:txBody>
          <a:bodyPr/>
          <a:lstStyle/>
          <a:p>
            <a:pPr>
              <a:buNone/>
            </a:pPr>
            <a:endParaRPr lang="en-US" dirty="0"/>
          </a:p>
          <a:p>
            <a:endParaRPr lang="nl-NL" dirty="0"/>
          </a:p>
        </p:txBody>
      </p:sp>
      <p:pic>
        <p:nvPicPr>
          <p:cNvPr id="4" name="Picture 3" descr="Sectors of stakeholders of five Humanities publications.bmp"/>
          <p:cNvPicPr>
            <a:picLocks noChangeAspect="1"/>
          </p:cNvPicPr>
          <p:nvPr/>
        </p:nvPicPr>
        <p:blipFill>
          <a:blip r:embed="rId2"/>
          <a:stretch>
            <a:fillRect/>
          </a:stretch>
        </p:blipFill>
        <p:spPr>
          <a:xfrm>
            <a:off x="457200" y="1399031"/>
            <a:ext cx="4304629" cy="3609033"/>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460" y="1710125"/>
            <a:ext cx="3736340" cy="2089158"/>
          </a:xfrm>
          <a:prstGeom prst="rect">
            <a:avLst/>
          </a:prstGeom>
          <a:noFill/>
        </p:spPr>
      </p:pic>
      <p:sp>
        <p:nvSpPr>
          <p:cNvPr id="8" name="TextBox 7"/>
          <p:cNvSpPr txBox="1"/>
          <p:nvPr/>
        </p:nvSpPr>
        <p:spPr>
          <a:xfrm>
            <a:off x="1162308" y="5202116"/>
            <a:ext cx="7524492" cy="954107"/>
          </a:xfrm>
          <a:prstGeom prst="rect">
            <a:avLst/>
          </a:prstGeom>
          <a:noFill/>
        </p:spPr>
        <p:txBody>
          <a:bodyPr wrap="square" rtlCol="0">
            <a:spAutoFit/>
          </a:bodyPr>
          <a:lstStyle/>
          <a:p>
            <a:r>
              <a:rPr lang="en-US" sz="2800" dirty="0">
                <a:solidFill>
                  <a:schemeClr val="accent1">
                    <a:lumMod val="75000"/>
                  </a:schemeClr>
                </a:solidFill>
              </a:rPr>
              <a:t>Hybrid outcomes of research: combined academic and societal interest</a:t>
            </a:r>
            <a:endParaRPr lang="nl-NL" sz="2800" dirty="0">
              <a:solidFill>
                <a:schemeClr val="accent1">
                  <a:lumMod val="75000"/>
                </a:schemeClr>
              </a:solidFill>
            </a:endParaRPr>
          </a:p>
        </p:txBody>
      </p:sp>
    </p:spTree>
    <p:extLst>
      <p:ext uri="{BB962C8B-B14F-4D97-AF65-F5344CB8AC3E}">
        <p14:creationId xmlns:p14="http://schemas.microsoft.com/office/powerpoint/2010/main" val="24236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2689" y="1447022"/>
            <a:ext cx="6172200" cy="3564397"/>
          </a:xfrm>
        </p:spPr>
        <p:txBody>
          <a:bodyPr>
            <a:normAutofit/>
          </a:bodyPr>
          <a:lstStyle/>
          <a:p>
            <a:r>
              <a:rPr lang="en-US" dirty="0"/>
              <a:t>Some relevant patterns:</a:t>
            </a:r>
          </a:p>
          <a:p>
            <a:pPr lvl="1"/>
            <a:r>
              <a:rPr lang="en-US" dirty="0"/>
              <a:t>Twitter: </a:t>
            </a:r>
            <a:r>
              <a:rPr lang="en-US" b="1" dirty="0"/>
              <a:t>stronger in Social Sciences and General medicine</a:t>
            </a:r>
            <a:r>
              <a:rPr lang="en-US" dirty="0"/>
              <a:t>, </a:t>
            </a:r>
            <a:r>
              <a:rPr lang="en-US" b="1" dirty="0"/>
              <a:t>weaker in Natural Sciences and Humanities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045888D-9AB1-6B4D-8F49-EDCF20386FDE}" type="slidenum">
              <a:rPr lang="en-US" smtClean="0"/>
              <a:pPr/>
              <a:t>26</a:t>
            </a:fld>
            <a:endParaRPr lang="en-US" dirty="0"/>
          </a:p>
        </p:txBody>
      </p:sp>
      <p:sp>
        <p:nvSpPr>
          <p:cNvPr id="5" name="Title 1"/>
          <p:cNvSpPr txBox="1">
            <a:spLocks/>
          </p:cNvSpPr>
          <p:nvPr/>
        </p:nvSpPr>
        <p:spPr>
          <a:xfrm>
            <a:off x="1277634" y="946392"/>
            <a:ext cx="6172200" cy="502944"/>
          </a:xfrm>
          <a:prstGeom prst="rect">
            <a:avLst/>
          </a:prstGeom>
        </p:spPr>
        <p:txBody>
          <a:bodyPr vert="horz" lIns="68580" tIns="34290" rIns="68580" bIns="34290" rtlCol="0" anchor="t">
            <a:normAutofit/>
          </a:bodyPr>
          <a:lstStyle>
            <a:lvl1pPr algn="l" defTabSz="457200" rtl="0" eaLnBrk="1" latinLnBrk="0" hangingPunct="1">
              <a:spcBef>
                <a:spcPct val="0"/>
              </a:spcBef>
              <a:buNone/>
              <a:defRPr sz="3200" b="1" kern="1200">
                <a:solidFill>
                  <a:srgbClr val="004890"/>
                </a:solidFill>
                <a:latin typeface="+mj-lt"/>
                <a:ea typeface="+mj-ea"/>
                <a:cs typeface="+mj-cs"/>
              </a:defRPr>
            </a:lvl1pPr>
          </a:lstStyle>
          <a:p>
            <a:r>
              <a:rPr lang="en-US" sz="2400" dirty="0"/>
              <a:t>Coverage by fields</a:t>
            </a:r>
          </a:p>
        </p:txBody>
      </p:sp>
      <p:pic>
        <p:nvPicPr>
          <p:cNvPr id="6" name="Picture 5" descr="J:\ResearchData\FSW\CWTS\costascomesanar\DEVELOPMENTS\2014_Altmetrics_analysis\Total_Altmetrics_Experiment\Content_analysis\1_SC_analysis\MAP3_MTWS_nodes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700" y="2996952"/>
            <a:ext cx="5215147" cy="2857843"/>
          </a:xfrm>
          <a:prstGeom prst="rect">
            <a:avLst/>
          </a:prstGeom>
          <a:noFill/>
          <a:ln>
            <a:noFill/>
          </a:ln>
        </p:spPr>
      </p:pic>
      <p:pic>
        <p:nvPicPr>
          <p:cNvPr id="7" name="Picture 5" descr="http://cdn.business2community.com/wp-content/uploads/2015/07/Twitter-ic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847" y="2240868"/>
            <a:ext cx="756084" cy="7560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60640" y="857250"/>
            <a:ext cx="3240360" cy="253916"/>
          </a:xfrm>
          <a:prstGeom prst="rect">
            <a:avLst/>
          </a:prstGeom>
        </p:spPr>
        <p:txBody>
          <a:bodyPr wrap="square">
            <a:spAutoFit/>
          </a:bodyPr>
          <a:lstStyle/>
          <a:p>
            <a:r>
              <a:rPr lang="en-US" sz="1050" dirty="0">
                <a:hlinkClick r:id="rId5"/>
              </a:rPr>
              <a:t>http://dx.doi.org/10.1108/AJIM-12-2014-0173</a:t>
            </a:r>
            <a:endParaRPr lang="en-US" sz="1050" dirty="0"/>
          </a:p>
        </p:txBody>
      </p:sp>
    </p:spTree>
    <p:extLst>
      <p:ext uri="{BB962C8B-B14F-4D97-AF65-F5344CB8AC3E}">
        <p14:creationId xmlns:p14="http://schemas.microsoft.com/office/powerpoint/2010/main" val="234738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413563"/>
            <a:ext cx="6172200" cy="3564397"/>
          </a:xfrm>
        </p:spPr>
        <p:txBody>
          <a:bodyPr>
            <a:normAutofit/>
          </a:bodyPr>
          <a:lstStyle/>
          <a:p>
            <a:r>
              <a:rPr lang="en-US" dirty="0"/>
              <a:t>Blogs and news media have a strong </a:t>
            </a:r>
            <a:r>
              <a:rPr lang="en-US" b="1" dirty="0"/>
              <a:t>focus on </a:t>
            </a:r>
            <a:r>
              <a:rPr lang="en-US" b="1" dirty="0">
                <a:solidFill>
                  <a:srgbClr val="FF0000"/>
                </a:solidFill>
              </a:rPr>
              <a:t>multidisciplinary journals!</a:t>
            </a:r>
          </a:p>
        </p:txBody>
      </p:sp>
      <p:sp>
        <p:nvSpPr>
          <p:cNvPr id="4" name="Slide Number Placeholder 3"/>
          <p:cNvSpPr>
            <a:spLocks noGrp="1"/>
          </p:cNvSpPr>
          <p:nvPr>
            <p:ph type="sldNum" sz="quarter" idx="12"/>
          </p:nvPr>
        </p:nvSpPr>
        <p:spPr/>
        <p:txBody>
          <a:bodyPr/>
          <a:lstStyle/>
          <a:p>
            <a:fld id="{F045888D-9AB1-6B4D-8F49-EDCF20386FDE}" type="slidenum">
              <a:rPr lang="en-US" smtClean="0"/>
              <a:pPr/>
              <a:t>27</a:t>
            </a:fld>
            <a:endParaRPr lang="en-US" dirty="0"/>
          </a:p>
        </p:txBody>
      </p:sp>
      <p:sp>
        <p:nvSpPr>
          <p:cNvPr id="5" name="Title 1"/>
          <p:cNvSpPr txBox="1">
            <a:spLocks/>
          </p:cNvSpPr>
          <p:nvPr/>
        </p:nvSpPr>
        <p:spPr>
          <a:xfrm>
            <a:off x="1277634" y="925403"/>
            <a:ext cx="6172200" cy="502944"/>
          </a:xfrm>
          <a:prstGeom prst="rect">
            <a:avLst/>
          </a:prstGeom>
        </p:spPr>
        <p:txBody>
          <a:bodyPr vert="horz" lIns="68580" tIns="34290" rIns="68580" bIns="34290" rtlCol="0" anchor="t">
            <a:normAutofit/>
          </a:bodyPr>
          <a:lstStyle>
            <a:lvl1pPr algn="l" defTabSz="457200" rtl="0" eaLnBrk="1" latinLnBrk="0" hangingPunct="1">
              <a:spcBef>
                <a:spcPct val="0"/>
              </a:spcBef>
              <a:buNone/>
              <a:defRPr sz="3200" b="1" kern="1200">
                <a:solidFill>
                  <a:srgbClr val="004890"/>
                </a:solidFill>
                <a:latin typeface="+mj-lt"/>
                <a:ea typeface="+mj-ea"/>
                <a:cs typeface="+mj-cs"/>
              </a:defRPr>
            </a:lvl1pPr>
          </a:lstStyle>
          <a:p>
            <a:r>
              <a:rPr lang="en-US" sz="2400" dirty="0"/>
              <a:t>Coverage by fields</a:t>
            </a:r>
          </a:p>
        </p:txBody>
      </p:sp>
      <p:pic>
        <p:nvPicPr>
          <p:cNvPr id="7" name="Picture 6" descr="C:\Users\costascomesanar\Desktop\BIBLIOGRAPHY\Dropbox\Aslib_paper\MAP4_BLOG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634" y="2294874"/>
            <a:ext cx="6642738" cy="3410982"/>
          </a:xfrm>
          <a:prstGeom prst="rect">
            <a:avLst/>
          </a:prstGeom>
          <a:noFill/>
          <a:ln>
            <a:noFill/>
          </a:ln>
        </p:spPr>
      </p:pic>
      <p:sp>
        <p:nvSpPr>
          <p:cNvPr id="6" name="Rectangle 5"/>
          <p:cNvSpPr/>
          <p:nvPr/>
        </p:nvSpPr>
        <p:spPr>
          <a:xfrm>
            <a:off x="4760640" y="857250"/>
            <a:ext cx="3240360" cy="253916"/>
          </a:xfrm>
          <a:prstGeom prst="rect">
            <a:avLst/>
          </a:prstGeom>
        </p:spPr>
        <p:txBody>
          <a:bodyPr wrap="square">
            <a:spAutoFit/>
          </a:bodyPr>
          <a:lstStyle/>
          <a:p>
            <a:r>
              <a:rPr lang="en-US" sz="1050" dirty="0">
                <a:hlinkClick r:id="rId3"/>
              </a:rPr>
              <a:t>http://dx.doi.org/10.1108/AJIM-12-2014-0173</a:t>
            </a:r>
            <a:endParaRPr lang="en-US" sz="1050" dirty="0"/>
          </a:p>
        </p:txBody>
      </p:sp>
    </p:spTree>
    <p:extLst>
      <p:ext uri="{BB962C8B-B14F-4D97-AF65-F5344CB8AC3E}">
        <p14:creationId xmlns:p14="http://schemas.microsoft.com/office/powerpoint/2010/main" val="313047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thematic landscapes</a:t>
            </a:r>
          </a:p>
        </p:txBody>
      </p:sp>
      <p:sp>
        <p:nvSpPr>
          <p:cNvPr id="4" name="Slide Number Placeholder 3"/>
          <p:cNvSpPr>
            <a:spLocks noGrp="1"/>
          </p:cNvSpPr>
          <p:nvPr>
            <p:ph type="sldNum" sz="quarter" idx="12"/>
          </p:nvPr>
        </p:nvSpPr>
        <p:spPr/>
        <p:txBody>
          <a:bodyPr/>
          <a:lstStyle/>
          <a:p>
            <a:fld id="{F045888D-9AB1-6B4D-8F49-EDCF20386FDE}" type="slidenum">
              <a:rPr lang="en-US" smtClean="0"/>
              <a:pPr/>
              <a:t>28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888" y="1678313"/>
            <a:ext cx="6818112"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3053" y="1754816"/>
            <a:ext cx="1303902" cy="715581"/>
          </a:xfrm>
          <a:prstGeom prst="rect">
            <a:avLst/>
          </a:prstGeom>
          <a:noFill/>
        </p:spPr>
        <p:txBody>
          <a:bodyPr wrap="square" rtlCol="0">
            <a:spAutoFit/>
          </a:bodyPr>
          <a:lstStyle/>
          <a:p>
            <a:r>
              <a:rPr lang="en-US" sz="1350" b="1" dirty="0"/>
              <a:t>Social Sciences &amp; Humanities</a:t>
            </a:r>
          </a:p>
        </p:txBody>
      </p:sp>
      <p:sp>
        <p:nvSpPr>
          <p:cNvPr id="20" name="TextBox 19"/>
          <p:cNvSpPr txBox="1"/>
          <p:nvPr/>
        </p:nvSpPr>
        <p:spPr>
          <a:xfrm>
            <a:off x="1523053" y="5089817"/>
            <a:ext cx="1303902" cy="715581"/>
          </a:xfrm>
          <a:prstGeom prst="rect">
            <a:avLst/>
          </a:prstGeom>
          <a:noFill/>
        </p:spPr>
        <p:txBody>
          <a:bodyPr wrap="square" rtlCol="0">
            <a:spAutoFit/>
          </a:bodyPr>
          <a:lstStyle/>
          <a:p>
            <a:r>
              <a:rPr lang="en-US" sz="1350" b="1" dirty="0"/>
              <a:t>Biomedical &amp; health sciences</a:t>
            </a:r>
          </a:p>
        </p:txBody>
      </p:sp>
      <p:sp>
        <p:nvSpPr>
          <p:cNvPr id="21" name="TextBox 20"/>
          <p:cNvSpPr txBox="1"/>
          <p:nvPr/>
        </p:nvSpPr>
        <p:spPr>
          <a:xfrm>
            <a:off x="3653898" y="3737192"/>
            <a:ext cx="1303902" cy="507831"/>
          </a:xfrm>
          <a:prstGeom prst="rect">
            <a:avLst/>
          </a:prstGeom>
          <a:noFill/>
        </p:spPr>
        <p:txBody>
          <a:bodyPr wrap="square" rtlCol="0">
            <a:spAutoFit/>
          </a:bodyPr>
          <a:lstStyle/>
          <a:p>
            <a:r>
              <a:rPr lang="en-US" sz="1350" b="1" dirty="0"/>
              <a:t>Life &amp; Earth Sciences</a:t>
            </a:r>
          </a:p>
        </p:txBody>
      </p:sp>
      <p:sp>
        <p:nvSpPr>
          <p:cNvPr id="22" name="TextBox 21"/>
          <p:cNvSpPr txBox="1"/>
          <p:nvPr/>
        </p:nvSpPr>
        <p:spPr>
          <a:xfrm>
            <a:off x="6192180" y="4951231"/>
            <a:ext cx="1303902" cy="715581"/>
          </a:xfrm>
          <a:prstGeom prst="rect">
            <a:avLst/>
          </a:prstGeom>
          <a:noFill/>
        </p:spPr>
        <p:txBody>
          <a:bodyPr wrap="square" rtlCol="0">
            <a:spAutoFit/>
          </a:bodyPr>
          <a:lstStyle/>
          <a:p>
            <a:r>
              <a:rPr lang="en-US" sz="1350" b="1" dirty="0"/>
              <a:t>Physical Sciences &amp; Engineering</a:t>
            </a:r>
          </a:p>
        </p:txBody>
      </p:sp>
      <p:sp>
        <p:nvSpPr>
          <p:cNvPr id="23" name="TextBox 22"/>
          <p:cNvSpPr txBox="1"/>
          <p:nvPr/>
        </p:nvSpPr>
        <p:spPr>
          <a:xfrm>
            <a:off x="5540229" y="1906525"/>
            <a:ext cx="1303902" cy="715581"/>
          </a:xfrm>
          <a:prstGeom prst="rect">
            <a:avLst/>
          </a:prstGeom>
          <a:noFill/>
        </p:spPr>
        <p:txBody>
          <a:bodyPr wrap="square" rtlCol="0">
            <a:spAutoFit/>
          </a:bodyPr>
          <a:lstStyle/>
          <a:p>
            <a:r>
              <a:rPr lang="en-US" sz="1350" b="1" dirty="0"/>
              <a:t>Mathematics &amp; Computer Science</a:t>
            </a:r>
          </a:p>
        </p:txBody>
      </p:sp>
    </p:spTree>
    <p:extLst>
      <p:ext uri="{BB962C8B-B14F-4D97-AF65-F5344CB8AC3E}">
        <p14:creationId xmlns:p14="http://schemas.microsoft.com/office/powerpoint/2010/main" val="10373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1896-5838-2143-90A0-D3D6962281A6}"/>
              </a:ext>
            </a:extLst>
          </p:cNvPr>
          <p:cNvSpPr>
            <a:spLocks noGrp="1"/>
          </p:cNvSpPr>
          <p:nvPr>
            <p:ph type="title"/>
          </p:nvPr>
        </p:nvSpPr>
        <p:spPr/>
        <p:txBody>
          <a:bodyPr/>
          <a:lstStyle/>
          <a:p>
            <a:r>
              <a:rPr lang="en-US"/>
              <a:t>Definition of open science</a:t>
            </a:r>
          </a:p>
        </p:txBody>
      </p:sp>
      <p:sp>
        <p:nvSpPr>
          <p:cNvPr id="3" name="Content Placeholder 2">
            <a:extLst>
              <a:ext uri="{FF2B5EF4-FFF2-40B4-BE49-F238E27FC236}">
                <a16:creationId xmlns:a16="http://schemas.microsoft.com/office/drawing/2014/main" id="{C074FD7C-8597-124B-947E-B7917F3417D8}"/>
              </a:ext>
            </a:extLst>
          </p:cNvPr>
          <p:cNvSpPr>
            <a:spLocks noGrp="1"/>
          </p:cNvSpPr>
          <p:nvPr>
            <p:ph idx="1"/>
          </p:nvPr>
        </p:nvSpPr>
        <p:spPr/>
        <p:txBody>
          <a:bodyPr>
            <a:normAutofit/>
          </a:bodyPr>
          <a:lstStyle/>
          <a:p>
            <a:pPr marL="0" indent="0">
              <a:buNone/>
            </a:pPr>
            <a:r>
              <a:rPr lang="en-US"/>
              <a:t>In May 2016, the Competitiveness Council adopted conclusions  on ‘The transition towards an Open Science system’ where it acknowledges that  “Open Science has the potential to increase the quality, impact and benefits of  science and to accelerate advancement of knowledge by making it more  reliable, more efficient and accurate, better understandable by society and  responsive to societal challenges, and has the potential to enable growth and  innovation through reuse of scientific results by all stakeholders at all levels of society, and ultimately contribute to growth and competitiveness of Europe”.</a:t>
            </a:r>
          </a:p>
          <a:p>
            <a:endParaRPr lang="en-US"/>
          </a:p>
        </p:txBody>
      </p:sp>
      <p:sp>
        <p:nvSpPr>
          <p:cNvPr id="4" name="Slide Number Placeholder 3">
            <a:extLst>
              <a:ext uri="{FF2B5EF4-FFF2-40B4-BE49-F238E27FC236}">
                <a16:creationId xmlns:a16="http://schemas.microsoft.com/office/drawing/2014/main" id="{3C0F8A83-CB16-A943-87FF-7FA07566B1A2}"/>
              </a:ext>
            </a:extLst>
          </p:cNvPr>
          <p:cNvSpPr>
            <a:spLocks noGrp="1"/>
          </p:cNvSpPr>
          <p:nvPr>
            <p:ph type="sldNum" sz="quarter" idx="12"/>
          </p:nvPr>
        </p:nvSpPr>
        <p:spPr/>
        <p:txBody>
          <a:bodyPr/>
          <a:lstStyle/>
          <a:p>
            <a:fld id="{F045888D-9AB1-6B4D-8F49-EDCF20386FDE}" type="slidenum">
              <a:rPr lang="en-US" smtClean="0"/>
              <a:pPr/>
              <a:t>2</a:t>
            </a:fld>
            <a:endParaRPr lang="en-US" dirty="0"/>
          </a:p>
        </p:txBody>
      </p:sp>
    </p:spTree>
    <p:extLst>
      <p:ext uri="{BB962C8B-B14F-4D97-AF65-F5344CB8AC3E}">
        <p14:creationId xmlns:p14="http://schemas.microsoft.com/office/powerpoint/2010/main" val="284395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193" y="241634"/>
            <a:ext cx="6172200" cy="822960"/>
          </a:xfrm>
        </p:spPr>
        <p:txBody>
          <a:bodyPr>
            <a:normAutofit fontScale="90000"/>
          </a:bodyPr>
          <a:lstStyle/>
          <a:p>
            <a:r>
              <a:rPr lang="en-US" dirty="0"/>
              <a:t>Twitter thematic landscape – Africa</a:t>
            </a:r>
            <a:br>
              <a:rPr lang="en-US" dirty="0"/>
            </a:br>
            <a:r>
              <a:rPr lang="en-US" sz="2250" dirty="0"/>
              <a:t>Prop. Publications tweeted</a:t>
            </a:r>
          </a:p>
        </p:txBody>
      </p:sp>
      <p:sp>
        <p:nvSpPr>
          <p:cNvPr id="4" name="Slide Number Placeholder 3"/>
          <p:cNvSpPr>
            <a:spLocks noGrp="1"/>
          </p:cNvSpPr>
          <p:nvPr>
            <p:ph type="sldNum" sz="quarter" idx="12"/>
          </p:nvPr>
        </p:nvSpPr>
        <p:spPr/>
        <p:txBody>
          <a:bodyPr/>
          <a:lstStyle/>
          <a:p>
            <a:fld id="{F045888D-9AB1-6B4D-8F49-EDCF20386FDE}" type="slidenum">
              <a:rPr lang="en-US" smtClean="0"/>
              <a:pPr/>
              <a:t>29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89" y="1970838"/>
            <a:ext cx="7145408" cy="32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1763688" y="2834934"/>
            <a:ext cx="810090" cy="702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277636" y="2557936"/>
            <a:ext cx="755741" cy="300082"/>
          </a:xfrm>
          <a:prstGeom prst="rect">
            <a:avLst/>
          </a:prstGeom>
          <a:noFill/>
        </p:spPr>
        <p:txBody>
          <a:bodyPr wrap="square" rtlCol="0">
            <a:spAutoFit/>
          </a:bodyPr>
          <a:lstStyle/>
          <a:p>
            <a:r>
              <a:rPr lang="en-US" sz="1350" dirty="0"/>
              <a:t>AIDS</a:t>
            </a:r>
          </a:p>
        </p:txBody>
      </p:sp>
      <p:cxnSp>
        <p:nvCxnSpPr>
          <p:cNvPr id="10" name="Straight Arrow Connector 9"/>
          <p:cNvCxnSpPr/>
          <p:nvPr/>
        </p:nvCxnSpPr>
        <p:spPr>
          <a:xfrm flipH="1" flipV="1">
            <a:off x="2168734" y="2557935"/>
            <a:ext cx="492494" cy="702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43002" y="2280936"/>
            <a:ext cx="1754813" cy="300082"/>
          </a:xfrm>
          <a:prstGeom prst="rect">
            <a:avLst/>
          </a:prstGeom>
          <a:noFill/>
        </p:spPr>
        <p:txBody>
          <a:bodyPr wrap="square" rtlCol="0">
            <a:spAutoFit/>
          </a:bodyPr>
          <a:lstStyle/>
          <a:p>
            <a:r>
              <a:rPr lang="en-US" sz="1350" dirty="0"/>
              <a:t>Maternal mortality</a:t>
            </a:r>
          </a:p>
        </p:txBody>
      </p:sp>
      <p:cxnSp>
        <p:nvCxnSpPr>
          <p:cNvPr id="13" name="Straight Arrow Connector 12"/>
          <p:cNvCxnSpPr/>
          <p:nvPr/>
        </p:nvCxnSpPr>
        <p:spPr>
          <a:xfrm flipH="1" flipV="1">
            <a:off x="1767545" y="3428800"/>
            <a:ext cx="893682" cy="594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277636" y="3151802"/>
            <a:ext cx="759599" cy="507831"/>
          </a:xfrm>
          <a:prstGeom prst="rect">
            <a:avLst/>
          </a:prstGeom>
          <a:noFill/>
        </p:spPr>
        <p:txBody>
          <a:bodyPr wrap="square" rtlCol="0">
            <a:spAutoFit/>
          </a:bodyPr>
          <a:lstStyle/>
          <a:p>
            <a:r>
              <a:rPr lang="en-US" sz="1350" dirty="0"/>
              <a:t>Infant</a:t>
            </a:r>
          </a:p>
          <a:p>
            <a:r>
              <a:rPr lang="en-US" sz="1350" dirty="0"/>
              <a:t>AIDS</a:t>
            </a:r>
          </a:p>
        </p:txBody>
      </p:sp>
      <p:cxnSp>
        <p:nvCxnSpPr>
          <p:cNvPr id="16" name="Straight Arrow Connector 15"/>
          <p:cNvCxnSpPr/>
          <p:nvPr/>
        </p:nvCxnSpPr>
        <p:spPr>
          <a:xfrm flipV="1">
            <a:off x="2789802" y="2121126"/>
            <a:ext cx="0" cy="78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302915" y="1728465"/>
            <a:ext cx="1468352" cy="507831"/>
          </a:xfrm>
          <a:prstGeom prst="rect">
            <a:avLst/>
          </a:prstGeom>
          <a:noFill/>
        </p:spPr>
        <p:txBody>
          <a:bodyPr wrap="square" rtlCol="0">
            <a:spAutoFit/>
          </a:bodyPr>
          <a:lstStyle/>
          <a:p>
            <a:r>
              <a:rPr lang="en-US" sz="1350" dirty="0"/>
              <a:t>Interpersonal </a:t>
            </a:r>
          </a:p>
          <a:p>
            <a:r>
              <a:rPr lang="en-US" sz="1350" dirty="0"/>
              <a:t>violence</a:t>
            </a:r>
          </a:p>
        </p:txBody>
      </p:sp>
      <p:cxnSp>
        <p:nvCxnSpPr>
          <p:cNvPr id="24" name="Straight Arrow Connector 23"/>
          <p:cNvCxnSpPr/>
          <p:nvPr/>
        </p:nvCxnSpPr>
        <p:spPr>
          <a:xfrm flipV="1">
            <a:off x="2945586" y="1970839"/>
            <a:ext cx="978342" cy="981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74110" y="1717176"/>
            <a:ext cx="1468352" cy="300082"/>
          </a:xfrm>
          <a:prstGeom prst="rect">
            <a:avLst/>
          </a:prstGeom>
          <a:noFill/>
        </p:spPr>
        <p:txBody>
          <a:bodyPr wrap="square" rtlCol="0">
            <a:spAutoFit/>
          </a:bodyPr>
          <a:lstStyle/>
          <a:p>
            <a:r>
              <a:rPr lang="en-US" sz="1350" dirty="0"/>
              <a:t>Homosexuality</a:t>
            </a:r>
          </a:p>
        </p:txBody>
      </p:sp>
      <p:cxnSp>
        <p:nvCxnSpPr>
          <p:cNvPr id="28" name="Straight Arrow Connector 27"/>
          <p:cNvCxnSpPr/>
          <p:nvPr/>
        </p:nvCxnSpPr>
        <p:spPr>
          <a:xfrm flipV="1">
            <a:off x="6957689" y="2859225"/>
            <a:ext cx="162018" cy="585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607645" y="2562784"/>
            <a:ext cx="1468352" cy="300082"/>
          </a:xfrm>
          <a:prstGeom prst="rect">
            <a:avLst/>
          </a:prstGeom>
          <a:noFill/>
        </p:spPr>
        <p:txBody>
          <a:bodyPr wrap="square" rtlCol="0">
            <a:spAutoFit/>
          </a:bodyPr>
          <a:lstStyle/>
          <a:p>
            <a:r>
              <a:rPr lang="en-US" sz="1350" dirty="0"/>
              <a:t>Higgs boson</a:t>
            </a:r>
          </a:p>
        </p:txBody>
      </p:sp>
    </p:spTree>
    <p:extLst>
      <p:ext uri="{BB962C8B-B14F-4D97-AF65-F5344CB8AC3E}">
        <p14:creationId xmlns:p14="http://schemas.microsoft.com/office/powerpoint/2010/main" val="376233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attention</a:t>
            </a:r>
          </a:p>
        </p:txBody>
      </p:sp>
      <p:sp>
        <p:nvSpPr>
          <p:cNvPr id="3" name="Slide Number Placeholder 2"/>
          <p:cNvSpPr>
            <a:spLocks noGrp="1"/>
          </p:cNvSpPr>
          <p:nvPr>
            <p:ph type="sldNum" sz="quarter" idx="12"/>
          </p:nvPr>
        </p:nvSpPr>
        <p:spPr/>
        <p:txBody>
          <a:bodyPr/>
          <a:lstStyle/>
          <a:p>
            <a:fld id="{F045888D-9AB1-6B4D-8F49-EDCF20386FDE}" type="slidenum">
              <a:rPr lang="en-US" smtClean="0"/>
              <a:pPr/>
              <a:t>30</a:t>
            </a:fld>
            <a:endParaRPr lang="en-US"/>
          </a:p>
        </p:txBody>
      </p:sp>
    </p:spTree>
    <p:extLst>
      <p:ext uri="{BB962C8B-B14F-4D97-AF65-F5344CB8AC3E}">
        <p14:creationId xmlns:p14="http://schemas.microsoft.com/office/powerpoint/2010/main" val="293498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32">
            <a:extLst>
              <a:ext uri="{FF2B5EF4-FFF2-40B4-BE49-F238E27FC236}">
                <a16:creationId xmlns:a16="http://schemas.microsoft.com/office/drawing/2014/main" id="{F0BE29EE-CBE4-BC45-8AFB-38CD5D2A4E6F}"/>
              </a:ext>
            </a:extLst>
          </p:cNvPr>
          <p:cNvSpPr txBox="1">
            <a:spLocks noChangeArrowheads="1"/>
          </p:cNvSpPr>
          <p:nvPr/>
        </p:nvSpPr>
        <p:spPr bwMode="auto">
          <a:xfrm>
            <a:off x="683568" y="1052736"/>
            <a:ext cx="8105775" cy="4452629"/>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857250" lvl="1" indent="-457200">
              <a:lnSpc>
                <a:spcPct val="150000"/>
              </a:lnSpc>
              <a:buFont typeface="+mj-lt"/>
              <a:buAutoNum type="arabicPeriod"/>
              <a:defRPr/>
            </a:pPr>
            <a:r>
              <a:rPr lang="en-GB" sz="2400" b="1" dirty="0">
                <a:solidFill>
                  <a:schemeClr val="tx2"/>
                </a:solidFill>
                <a:latin typeface="+mj-lt"/>
              </a:rPr>
              <a:t>Reward and incentive systems</a:t>
            </a:r>
          </a:p>
          <a:p>
            <a:pPr marL="857250" lvl="1" indent="-457200">
              <a:lnSpc>
                <a:spcPct val="150000"/>
              </a:lnSpc>
              <a:buFont typeface="+mj-lt"/>
              <a:buAutoNum type="arabicPeriod"/>
              <a:defRPr/>
            </a:pPr>
            <a:r>
              <a:rPr lang="en-GB" sz="2400" b="1" dirty="0">
                <a:solidFill>
                  <a:schemeClr val="tx2"/>
                </a:solidFill>
                <a:latin typeface="+mj-lt"/>
              </a:rPr>
              <a:t>Measuring quality and impact</a:t>
            </a:r>
          </a:p>
          <a:p>
            <a:pPr marL="857250" lvl="1" indent="-457200">
              <a:lnSpc>
                <a:spcPct val="150000"/>
              </a:lnSpc>
              <a:buFont typeface="+mj-lt"/>
              <a:buAutoNum type="arabicPeriod"/>
              <a:defRPr/>
            </a:pPr>
            <a:r>
              <a:rPr lang="en-GB" sz="2400" b="1" dirty="0">
                <a:solidFill>
                  <a:schemeClr val="tx2"/>
                </a:solidFill>
                <a:latin typeface="+mj-lt"/>
              </a:rPr>
              <a:t>Future of scholarly publishing</a:t>
            </a:r>
          </a:p>
          <a:p>
            <a:pPr marL="857250" lvl="1" indent="-457200">
              <a:lnSpc>
                <a:spcPct val="150000"/>
              </a:lnSpc>
              <a:buFont typeface="+mj-lt"/>
              <a:buAutoNum type="arabicPeriod"/>
              <a:defRPr/>
            </a:pPr>
            <a:r>
              <a:rPr lang="en-GB" sz="2400" b="1" dirty="0">
                <a:solidFill>
                  <a:schemeClr val="tx2"/>
                </a:solidFill>
                <a:latin typeface="+mj-lt"/>
              </a:rPr>
              <a:t>FAIR open data </a:t>
            </a:r>
          </a:p>
          <a:p>
            <a:pPr marL="857250" lvl="1" indent="-457200">
              <a:lnSpc>
                <a:spcPct val="150000"/>
              </a:lnSpc>
              <a:buFont typeface="+mj-lt"/>
              <a:buAutoNum type="arabicPeriod"/>
              <a:defRPr/>
            </a:pPr>
            <a:r>
              <a:rPr lang="en-GB" sz="2400" b="1" dirty="0">
                <a:solidFill>
                  <a:schemeClr val="tx2"/>
                </a:solidFill>
                <a:latin typeface="+mj-lt"/>
              </a:rPr>
              <a:t>Open Science Cloud</a:t>
            </a:r>
          </a:p>
          <a:p>
            <a:pPr marL="857250" lvl="1" indent="-457200">
              <a:lnSpc>
                <a:spcPct val="150000"/>
              </a:lnSpc>
              <a:buFont typeface="+mj-lt"/>
              <a:buAutoNum type="arabicPeriod"/>
              <a:defRPr/>
            </a:pPr>
            <a:r>
              <a:rPr lang="en-GB" sz="2400" b="1" dirty="0">
                <a:solidFill>
                  <a:schemeClr val="tx2"/>
                </a:solidFill>
                <a:latin typeface="+mj-lt"/>
              </a:rPr>
              <a:t>Research integrity</a:t>
            </a:r>
          </a:p>
          <a:p>
            <a:pPr marL="857250" lvl="1" indent="-457200">
              <a:lnSpc>
                <a:spcPct val="150000"/>
              </a:lnSpc>
              <a:buFont typeface="+mj-lt"/>
              <a:buAutoNum type="arabicPeriod"/>
              <a:defRPr/>
            </a:pPr>
            <a:r>
              <a:rPr lang="en-GB" sz="2400" b="1" dirty="0">
                <a:solidFill>
                  <a:schemeClr val="tx2"/>
                </a:solidFill>
                <a:latin typeface="+mj-lt"/>
              </a:rPr>
              <a:t>Citizen Science</a:t>
            </a:r>
          </a:p>
          <a:p>
            <a:pPr marL="857250" lvl="1" indent="-457200">
              <a:lnSpc>
                <a:spcPct val="150000"/>
              </a:lnSpc>
              <a:buFont typeface="+mj-lt"/>
              <a:buAutoNum type="arabicPeriod"/>
              <a:defRPr/>
            </a:pPr>
            <a:r>
              <a:rPr lang="en-GB" sz="2400" b="1" dirty="0">
                <a:solidFill>
                  <a:schemeClr val="tx2"/>
                </a:solidFill>
                <a:latin typeface="+mj-lt"/>
              </a:rPr>
              <a:t>Open education and skills </a:t>
            </a:r>
            <a:endParaRPr lang="en-US" altLang="en-US" sz="2400" b="1" dirty="0">
              <a:solidFill>
                <a:schemeClr val="tx2"/>
              </a:solidFill>
              <a:latin typeface="+mj-lt"/>
            </a:endParaRPr>
          </a:p>
        </p:txBody>
      </p:sp>
    </p:spTree>
    <p:extLst>
      <p:ext uri="{BB962C8B-B14F-4D97-AF65-F5344CB8AC3E}">
        <p14:creationId xmlns:p14="http://schemas.microsoft.com/office/powerpoint/2010/main" val="26064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8377F-BA4D-F345-A25F-C8A16C088607}"/>
              </a:ext>
            </a:extLst>
          </p:cNvPr>
          <p:cNvSpPr>
            <a:spLocks noGrp="1"/>
          </p:cNvSpPr>
          <p:nvPr>
            <p:ph type="sldNum" sz="quarter" idx="12"/>
          </p:nvPr>
        </p:nvSpPr>
        <p:spPr/>
        <p:txBody>
          <a:bodyPr/>
          <a:lstStyle/>
          <a:p>
            <a:fld id="{F045888D-9AB1-6B4D-8F49-EDCF20386FDE}" type="slidenum">
              <a:rPr lang="en-US" smtClean="0"/>
              <a:pPr/>
              <a:t>4</a:t>
            </a:fld>
            <a:endParaRPr lang="en-US" dirty="0"/>
          </a:p>
        </p:txBody>
      </p:sp>
      <p:pic>
        <p:nvPicPr>
          <p:cNvPr id="6" name="Picture 5">
            <a:extLst>
              <a:ext uri="{FF2B5EF4-FFF2-40B4-BE49-F238E27FC236}">
                <a16:creationId xmlns:a16="http://schemas.microsoft.com/office/drawing/2014/main" id="{C494FC81-8A25-E241-9623-6EBC3CF01DB5}"/>
              </a:ext>
            </a:extLst>
          </p:cNvPr>
          <p:cNvPicPr>
            <a:picLocks noChangeAspect="1"/>
          </p:cNvPicPr>
          <p:nvPr/>
        </p:nvPicPr>
        <p:blipFill>
          <a:blip r:embed="rId2"/>
          <a:stretch>
            <a:fillRect/>
          </a:stretch>
        </p:blipFill>
        <p:spPr>
          <a:xfrm>
            <a:off x="1071299" y="0"/>
            <a:ext cx="7001402" cy="6858000"/>
          </a:xfrm>
          <a:prstGeom prst="rect">
            <a:avLst/>
          </a:prstGeom>
        </p:spPr>
      </p:pic>
    </p:spTree>
    <p:extLst>
      <p:ext uri="{BB962C8B-B14F-4D97-AF65-F5344CB8AC3E}">
        <p14:creationId xmlns:p14="http://schemas.microsoft.com/office/powerpoint/2010/main" val="285770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801F-5AFE-0941-A073-05D790D49662}"/>
              </a:ext>
            </a:extLst>
          </p:cNvPr>
          <p:cNvSpPr>
            <a:spLocks noGrp="1"/>
          </p:cNvSpPr>
          <p:nvPr>
            <p:ph type="title"/>
          </p:nvPr>
        </p:nvSpPr>
        <p:spPr/>
        <p:txBody>
          <a:bodyPr>
            <a:normAutofit fontScale="90000"/>
          </a:bodyPr>
          <a:lstStyle/>
          <a:p>
            <a:r>
              <a:rPr lang="en-US"/>
              <a:t>OSPP recommendations – research indicators and next generation metrics</a:t>
            </a:r>
          </a:p>
        </p:txBody>
      </p:sp>
      <p:sp>
        <p:nvSpPr>
          <p:cNvPr id="3" name="Content Placeholder 2">
            <a:extLst>
              <a:ext uri="{FF2B5EF4-FFF2-40B4-BE49-F238E27FC236}">
                <a16:creationId xmlns:a16="http://schemas.microsoft.com/office/drawing/2014/main" id="{7F2819AB-496A-5A40-8BF2-A993A43BAF59}"/>
              </a:ext>
            </a:extLst>
          </p:cNvPr>
          <p:cNvSpPr>
            <a:spLocks noGrp="1"/>
          </p:cNvSpPr>
          <p:nvPr>
            <p:ph idx="1"/>
          </p:nvPr>
        </p:nvSpPr>
        <p:spPr/>
        <p:txBody>
          <a:bodyPr/>
          <a:lstStyle/>
          <a:p>
            <a:r>
              <a:rPr lang="en-US">
                <a:solidFill>
                  <a:schemeClr val="tx2"/>
                </a:solidFill>
              </a:rPr>
              <a:t>Do not use journal brand or IF for individual researcher assessment as proxy for quality</a:t>
            </a:r>
          </a:p>
          <a:p>
            <a:r>
              <a:rPr lang="en-US">
                <a:solidFill>
                  <a:schemeClr val="tx2"/>
                </a:solidFill>
              </a:rPr>
              <a:t>Develop indicators that capture full range of contributions</a:t>
            </a:r>
          </a:p>
          <a:p>
            <a:r>
              <a:rPr lang="en-US">
                <a:solidFill>
                  <a:schemeClr val="tx2"/>
                </a:solidFill>
              </a:rPr>
              <a:t>Do pilots to check validity of these indicators as part of Horizon2020</a:t>
            </a:r>
          </a:p>
          <a:p>
            <a:r>
              <a:rPr lang="en-US">
                <a:solidFill>
                  <a:schemeClr val="tx2"/>
                </a:solidFill>
              </a:rPr>
              <a:t>Apply ORCID and develop CV best practices</a:t>
            </a:r>
          </a:p>
          <a:p>
            <a:r>
              <a:rPr lang="en-US">
                <a:solidFill>
                  <a:schemeClr val="tx2"/>
                </a:solidFill>
              </a:rPr>
              <a:t>All metadata should be open</a:t>
            </a:r>
          </a:p>
          <a:p>
            <a:endParaRPr lang="en-US">
              <a:solidFill>
                <a:schemeClr val="tx2"/>
              </a:solidFill>
            </a:endParaRPr>
          </a:p>
          <a:p>
            <a:endParaRPr lang="en-US">
              <a:solidFill>
                <a:schemeClr val="tx2"/>
              </a:solidFill>
            </a:endParaRPr>
          </a:p>
        </p:txBody>
      </p:sp>
      <p:sp>
        <p:nvSpPr>
          <p:cNvPr id="4" name="Slide Number Placeholder 3">
            <a:extLst>
              <a:ext uri="{FF2B5EF4-FFF2-40B4-BE49-F238E27FC236}">
                <a16:creationId xmlns:a16="http://schemas.microsoft.com/office/drawing/2014/main" id="{713EC324-9917-A141-8080-75257D35189F}"/>
              </a:ext>
            </a:extLst>
          </p:cNvPr>
          <p:cNvSpPr>
            <a:spLocks noGrp="1"/>
          </p:cNvSpPr>
          <p:nvPr>
            <p:ph type="sldNum" sz="quarter" idx="12"/>
          </p:nvPr>
        </p:nvSpPr>
        <p:spPr/>
        <p:txBody>
          <a:bodyPr/>
          <a:lstStyle/>
          <a:p>
            <a:fld id="{F045888D-9AB1-6B4D-8F49-EDCF20386FDE}" type="slidenum">
              <a:rPr lang="en-US" smtClean="0"/>
              <a:pPr/>
              <a:t>5</a:t>
            </a:fld>
            <a:endParaRPr lang="en-US" dirty="0"/>
          </a:p>
        </p:txBody>
      </p:sp>
    </p:spTree>
    <p:extLst>
      <p:ext uri="{BB962C8B-B14F-4D97-AF65-F5344CB8AC3E}">
        <p14:creationId xmlns:p14="http://schemas.microsoft.com/office/powerpoint/2010/main" val="172795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B0E0-28C0-E54C-A44E-9E762BEF9385}"/>
              </a:ext>
            </a:extLst>
          </p:cNvPr>
          <p:cNvSpPr>
            <a:spLocks noGrp="1"/>
          </p:cNvSpPr>
          <p:nvPr>
            <p:ph type="title"/>
          </p:nvPr>
        </p:nvSpPr>
        <p:spPr/>
        <p:txBody>
          <a:bodyPr/>
          <a:lstStyle/>
          <a:p>
            <a:r>
              <a:rPr lang="en-US"/>
              <a:t>Open Science Monitor </a:t>
            </a:r>
            <a:br>
              <a:rPr lang="en-US"/>
            </a:br>
            <a:r>
              <a:rPr lang="en-US"/>
              <a:t>(in development)</a:t>
            </a:r>
          </a:p>
        </p:txBody>
      </p:sp>
      <p:sp>
        <p:nvSpPr>
          <p:cNvPr id="3" name="Content Placeholder 2">
            <a:extLst>
              <a:ext uri="{FF2B5EF4-FFF2-40B4-BE49-F238E27FC236}">
                <a16:creationId xmlns:a16="http://schemas.microsoft.com/office/drawing/2014/main" id="{26E32F18-6E27-604F-92FF-78C4FF9C25A8}"/>
              </a:ext>
            </a:extLst>
          </p:cNvPr>
          <p:cNvSpPr>
            <a:spLocks noGrp="1"/>
          </p:cNvSpPr>
          <p:nvPr>
            <p:ph idx="1"/>
          </p:nvPr>
        </p:nvSpPr>
        <p:spPr>
          <a:xfrm>
            <a:off x="457200" y="1695217"/>
            <a:ext cx="8229600" cy="4536505"/>
          </a:xfrm>
        </p:spPr>
        <p:txBody>
          <a:bodyPr/>
          <a:lstStyle/>
          <a:p>
            <a:r>
              <a:rPr lang="en-US">
                <a:solidFill>
                  <a:schemeClr val="tx2"/>
                </a:solidFill>
                <a:effectLst/>
              </a:rPr>
              <a:t>monitor for Europe and global observatory of open science trends</a:t>
            </a:r>
          </a:p>
          <a:p>
            <a:r>
              <a:rPr lang="en-US">
                <a:solidFill>
                  <a:schemeClr val="tx2"/>
                </a:solidFill>
                <a:effectLst/>
              </a:rPr>
              <a:t>reference point for the open science community</a:t>
            </a:r>
          </a:p>
          <a:p>
            <a:r>
              <a:rPr lang="en-US">
                <a:solidFill>
                  <a:schemeClr val="tx2"/>
                </a:solidFill>
                <a:effectLst/>
              </a:rPr>
              <a:t>determine impacts of OS</a:t>
            </a:r>
          </a:p>
          <a:p>
            <a:r>
              <a:rPr lang="en-US">
                <a:solidFill>
                  <a:schemeClr val="tx2"/>
                </a:solidFill>
                <a:effectLst/>
              </a:rPr>
              <a:t>structured analysis of policy relevant trends in OS</a:t>
            </a:r>
          </a:p>
          <a:p>
            <a:r>
              <a:rPr lang="en-US">
                <a:solidFill>
                  <a:schemeClr val="tx2"/>
                </a:solidFill>
                <a:effectLst/>
              </a:rPr>
              <a:t>comprehensive</a:t>
            </a:r>
          </a:p>
          <a:p>
            <a:r>
              <a:rPr lang="en-US">
                <a:solidFill>
                  <a:schemeClr val="tx2"/>
                </a:solidFill>
                <a:effectLst/>
              </a:rPr>
              <a:t>inclusive and open for comments</a:t>
            </a:r>
          </a:p>
        </p:txBody>
      </p:sp>
      <p:sp>
        <p:nvSpPr>
          <p:cNvPr id="4" name="Slide Number Placeholder 3">
            <a:extLst>
              <a:ext uri="{FF2B5EF4-FFF2-40B4-BE49-F238E27FC236}">
                <a16:creationId xmlns:a16="http://schemas.microsoft.com/office/drawing/2014/main" id="{6C76E0D3-1CE6-2042-BC27-39CFD3EA9617}"/>
              </a:ext>
            </a:extLst>
          </p:cNvPr>
          <p:cNvSpPr>
            <a:spLocks noGrp="1"/>
          </p:cNvSpPr>
          <p:nvPr>
            <p:ph type="sldNum" sz="quarter" idx="12"/>
          </p:nvPr>
        </p:nvSpPr>
        <p:spPr/>
        <p:txBody>
          <a:bodyPr/>
          <a:lstStyle/>
          <a:p>
            <a:fld id="{F045888D-9AB1-6B4D-8F49-EDCF20386FDE}" type="slidenum">
              <a:rPr lang="en-US" smtClean="0"/>
              <a:pPr/>
              <a:t>6</a:t>
            </a:fld>
            <a:endParaRPr lang="en-US" dirty="0"/>
          </a:p>
        </p:txBody>
      </p:sp>
    </p:spTree>
    <p:extLst>
      <p:ext uri="{BB962C8B-B14F-4D97-AF65-F5344CB8AC3E}">
        <p14:creationId xmlns:p14="http://schemas.microsoft.com/office/powerpoint/2010/main" val="22221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8F73-A20D-7749-A44E-1BAB742943EE}"/>
              </a:ext>
            </a:extLst>
          </p:cNvPr>
          <p:cNvSpPr>
            <a:spLocks noGrp="1"/>
          </p:cNvSpPr>
          <p:nvPr>
            <p:ph type="title"/>
          </p:nvPr>
        </p:nvSpPr>
        <p:spPr/>
        <p:txBody>
          <a:bodyPr/>
          <a:lstStyle/>
          <a:p>
            <a:r>
              <a:rPr lang="en-US"/>
              <a:t>Rewards working group</a:t>
            </a:r>
          </a:p>
        </p:txBody>
      </p:sp>
      <p:sp>
        <p:nvSpPr>
          <p:cNvPr id="3" name="Content Placeholder 2">
            <a:extLst>
              <a:ext uri="{FF2B5EF4-FFF2-40B4-BE49-F238E27FC236}">
                <a16:creationId xmlns:a16="http://schemas.microsoft.com/office/drawing/2014/main" id="{94B41B8A-0487-924A-8837-C478171018E8}"/>
              </a:ext>
            </a:extLst>
          </p:cNvPr>
          <p:cNvSpPr>
            <a:spLocks noGrp="1"/>
          </p:cNvSpPr>
          <p:nvPr>
            <p:ph idx="1"/>
          </p:nvPr>
        </p:nvSpPr>
        <p:spPr/>
        <p:txBody>
          <a:bodyPr/>
          <a:lstStyle/>
          <a:p>
            <a:r>
              <a:rPr lang="en-US" dirty="0">
                <a:solidFill>
                  <a:schemeClr val="tx2"/>
                </a:solidFill>
              </a:rPr>
              <a:t>Research Performing </a:t>
            </a:r>
            <a:r>
              <a:rPr lang="en-US" dirty="0" err="1">
                <a:solidFill>
                  <a:schemeClr val="tx2"/>
                </a:solidFill>
              </a:rPr>
              <a:t>Organisations</a:t>
            </a:r>
            <a:r>
              <a:rPr lang="en-US" dirty="0">
                <a:solidFill>
                  <a:schemeClr val="tx2"/>
                </a:solidFill>
              </a:rPr>
              <a:t> (RPOs) should be strongly encouraged to include OS practices in the evaluation of performance and of career development</a:t>
            </a:r>
          </a:p>
          <a:p>
            <a:r>
              <a:rPr lang="en-US" dirty="0">
                <a:solidFill>
                  <a:schemeClr val="tx2"/>
                </a:solidFill>
              </a:rPr>
              <a:t>Research Funding </a:t>
            </a:r>
            <a:r>
              <a:rPr lang="en-US" dirty="0" err="1">
                <a:solidFill>
                  <a:schemeClr val="tx2"/>
                </a:solidFill>
              </a:rPr>
              <a:t>Organisations</a:t>
            </a:r>
            <a:r>
              <a:rPr lang="en-US" dirty="0">
                <a:solidFill>
                  <a:schemeClr val="tx2"/>
                </a:solidFill>
              </a:rPr>
              <a:t> (RFOs) should be strongly encouraged to include OS practices in the evaluation criteria for funding proposals and as part of the assessment of the researchers.</a:t>
            </a:r>
          </a:p>
          <a:p>
            <a:r>
              <a:rPr lang="en-US" dirty="0">
                <a:solidFill>
                  <a:schemeClr val="tx2"/>
                </a:solidFill>
              </a:rPr>
              <a:t>The Open Science Career Assessment Matrix as central tool</a:t>
            </a:r>
          </a:p>
        </p:txBody>
      </p:sp>
      <p:sp>
        <p:nvSpPr>
          <p:cNvPr id="4" name="Slide Number Placeholder 3">
            <a:extLst>
              <a:ext uri="{FF2B5EF4-FFF2-40B4-BE49-F238E27FC236}">
                <a16:creationId xmlns:a16="http://schemas.microsoft.com/office/drawing/2014/main" id="{77A2526A-E384-054F-B61B-4BEDFD32FDBA}"/>
              </a:ext>
            </a:extLst>
          </p:cNvPr>
          <p:cNvSpPr>
            <a:spLocks noGrp="1"/>
          </p:cNvSpPr>
          <p:nvPr>
            <p:ph type="sldNum" sz="quarter" idx="12"/>
          </p:nvPr>
        </p:nvSpPr>
        <p:spPr/>
        <p:txBody>
          <a:bodyPr/>
          <a:lstStyle/>
          <a:p>
            <a:fld id="{F045888D-9AB1-6B4D-8F49-EDCF20386FDE}" type="slidenum">
              <a:rPr lang="en-US" smtClean="0"/>
              <a:pPr/>
              <a:t>7</a:t>
            </a:fld>
            <a:endParaRPr lang="en-US" dirty="0"/>
          </a:p>
        </p:txBody>
      </p:sp>
    </p:spTree>
    <p:extLst>
      <p:ext uri="{BB962C8B-B14F-4D97-AF65-F5344CB8AC3E}">
        <p14:creationId xmlns:p14="http://schemas.microsoft.com/office/powerpoint/2010/main" val="810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CB44-51E5-AE49-96CB-56EE02FF14B0}"/>
              </a:ext>
            </a:extLst>
          </p:cNvPr>
          <p:cNvSpPr>
            <a:spLocks noGrp="1"/>
          </p:cNvSpPr>
          <p:nvPr>
            <p:ph type="title"/>
          </p:nvPr>
        </p:nvSpPr>
        <p:spPr/>
        <p:txBody>
          <a:bodyPr/>
          <a:lstStyle/>
          <a:p>
            <a:r>
              <a:rPr lang="en-US" dirty="0"/>
              <a:t>Expert Group Indictors for Open Science: Key considerations</a:t>
            </a:r>
          </a:p>
        </p:txBody>
      </p:sp>
      <p:sp>
        <p:nvSpPr>
          <p:cNvPr id="3" name="Content Placeholder 2">
            <a:extLst>
              <a:ext uri="{FF2B5EF4-FFF2-40B4-BE49-F238E27FC236}">
                <a16:creationId xmlns:a16="http://schemas.microsoft.com/office/drawing/2014/main" id="{117BBD96-21DB-B440-86CA-66542E01F31D}"/>
              </a:ext>
            </a:extLst>
          </p:cNvPr>
          <p:cNvSpPr>
            <a:spLocks noGrp="1"/>
          </p:cNvSpPr>
          <p:nvPr>
            <p:ph idx="1"/>
          </p:nvPr>
        </p:nvSpPr>
        <p:spPr/>
        <p:txBody>
          <a:bodyPr>
            <a:normAutofit lnSpcReduction="10000"/>
          </a:bodyPr>
          <a:lstStyle/>
          <a:p>
            <a:r>
              <a:rPr lang="en-US" dirty="0"/>
              <a:t>Open knowledge practices are the key issue (not open artefacts or outputs)</a:t>
            </a:r>
          </a:p>
          <a:p>
            <a:r>
              <a:rPr lang="en-US" dirty="0"/>
              <a:t>Open science is very diverse</a:t>
            </a:r>
          </a:p>
          <a:p>
            <a:r>
              <a:rPr lang="en-US" dirty="0"/>
              <a:t>Generic “OS indicators” are fundamentally in contradiction to the very concept of open science</a:t>
            </a:r>
          </a:p>
          <a:p>
            <a:r>
              <a:rPr lang="en-US" dirty="0"/>
              <a:t>Open science is very dynamic: tools come and go</a:t>
            </a:r>
          </a:p>
          <a:p>
            <a:r>
              <a:rPr lang="en-US" dirty="0"/>
              <a:t>Indicators are only useful if put in the right context and closely connected to the practices</a:t>
            </a:r>
          </a:p>
          <a:p>
            <a:r>
              <a:rPr lang="en-US" dirty="0"/>
              <a:t>Existing/developing metrics are partial and only relevant in a specific context</a:t>
            </a:r>
          </a:p>
          <a:p>
            <a:endParaRPr lang="en-US" dirty="0"/>
          </a:p>
        </p:txBody>
      </p:sp>
      <p:sp>
        <p:nvSpPr>
          <p:cNvPr id="4" name="Slide Number Placeholder 3">
            <a:extLst>
              <a:ext uri="{FF2B5EF4-FFF2-40B4-BE49-F238E27FC236}">
                <a16:creationId xmlns:a16="http://schemas.microsoft.com/office/drawing/2014/main" id="{8C7F3026-1679-7E41-9462-E0A6ECD2729E}"/>
              </a:ext>
            </a:extLst>
          </p:cNvPr>
          <p:cNvSpPr>
            <a:spLocks noGrp="1"/>
          </p:cNvSpPr>
          <p:nvPr>
            <p:ph type="sldNum" sz="quarter" idx="12"/>
          </p:nvPr>
        </p:nvSpPr>
        <p:spPr/>
        <p:txBody>
          <a:bodyPr/>
          <a:lstStyle/>
          <a:p>
            <a:fld id="{F045888D-9AB1-6B4D-8F49-EDCF20386FDE}" type="slidenum">
              <a:rPr lang="en-US" smtClean="0"/>
              <a:pPr/>
              <a:t>8</a:t>
            </a:fld>
            <a:endParaRPr lang="en-US" dirty="0"/>
          </a:p>
        </p:txBody>
      </p:sp>
    </p:spTree>
    <p:extLst>
      <p:ext uri="{BB962C8B-B14F-4D97-AF65-F5344CB8AC3E}">
        <p14:creationId xmlns:p14="http://schemas.microsoft.com/office/powerpoint/2010/main" val="26882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14519</TotalTime>
  <Words>1330</Words>
  <Application>Microsoft Macintosh PowerPoint</Application>
  <PresentationFormat>On-screen Show (4:3)</PresentationFormat>
  <Paragraphs>188</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Courier New</vt:lpstr>
      <vt:lpstr>Lucida Sans</vt:lpstr>
      <vt:lpstr>Verdana</vt:lpstr>
      <vt:lpstr>Office Theme</vt:lpstr>
      <vt:lpstr>  </vt:lpstr>
      <vt:lpstr>Open Science</vt:lpstr>
      <vt:lpstr>Definition of open science</vt:lpstr>
      <vt:lpstr>PowerPoint Presentation</vt:lpstr>
      <vt:lpstr>PowerPoint Presentation</vt:lpstr>
      <vt:lpstr>OSPP recommendations – research indicators and next generation metrics</vt:lpstr>
      <vt:lpstr>Open Science Monitor  (in development)</vt:lpstr>
      <vt:lpstr>Rewards working group</vt:lpstr>
      <vt:lpstr>Expert Group Indictors for Open Science: Key considerations</vt:lpstr>
      <vt:lpstr>Key concepts</vt:lpstr>
      <vt:lpstr>Recommendations</vt:lpstr>
      <vt:lpstr>Initiative for Open Citations (I4OC)</vt:lpstr>
      <vt:lpstr>OpenCitations Corpus</vt:lpstr>
      <vt:lpstr>PowerPoint Presentation</vt:lpstr>
      <vt:lpstr>Stakeholder involvement</vt:lpstr>
      <vt:lpstr>Evaluative Inquiry</vt:lpstr>
      <vt:lpstr>The Evaluative Inquiry’s method</vt:lpstr>
      <vt:lpstr>PThU data collection and analysis</vt:lpstr>
      <vt:lpstr>CRA analysis: different profiles…</vt:lpstr>
      <vt:lpstr>And affinities</vt:lpstr>
      <vt:lpstr>Results evaluative inquiry</vt:lpstr>
      <vt:lpstr>PowerPoint Presentation</vt:lpstr>
      <vt:lpstr>What can you do with it</vt:lpstr>
      <vt:lpstr>Map interactions rather than output</vt:lpstr>
      <vt:lpstr>Context Response Analysis (CRA)</vt:lpstr>
      <vt:lpstr>CRA types of outcome</vt:lpstr>
      <vt:lpstr>PowerPoint Presentation</vt:lpstr>
      <vt:lpstr>PowerPoint Presentation</vt:lpstr>
      <vt:lpstr>Twitter thematic landscapes</vt:lpstr>
      <vt:lpstr>Twitter thematic landscape – Africa Prop. Publications tweeted</vt:lpstr>
      <vt:lpstr>Thank you for your attention</vt:lpstr>
    </vt:vector>
  </TitlesOfParts>
  <Company>Centre for Science and Technology Studies, Leiden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Mining and Visualization using VOSviewer</dc:title>
  <dc:creator>Leeuwen, T. van</dc:creator>
  <cp:lastModifiedBy>Paul Wouters</cp:lastModifiedBy>
  <cp:revision>256</cp:revision>
  <cp:lastPrinted>2014-03-13T08:04:39Z</cp:lastPrinted>
  <dcterms:created xsi:type="dcterms:W3CDTF">2013-08-28T08:22:29Z</dcterms:created>
  <dcterms:modified xsi:type="dcterms:W3CDTF">2021-04-22T18:35:00Z</dcterms:modified>
</cp:coreProperties>
</file>